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8"/>
  </p:notesMasterIdLst>
  <p:sldIdLst>
    <p:sldId id="1029" r:id="rId3"/>
    <p:sldId id="842" r:id="rId4"/>
    <p:sldId id="593" r:id="rId5"/>
    <p:sldId id="388" r:id="rId6"/>
    <p:sldId id="607" r:id="rId7"/>
    <p:sldId id="614" r:id="rId8"/>
    <p:sldId id="613" r:id="rId9"/>
    <p:sldId id="1031" r:id="rId10"/>
    <p:sldId id="1032" r:id="rId11"/>
    <p:sldId id="1033" r:id="rId12"/>
    <p:sldId id="1034" r:id="rId13"/>
    <p:sldId id="1035" r:id="rId14"/>
    <p:sldId id="620" r:id="rId15"/>
    <p:sldId id="621" r:id="rId16"/>
    <p:sldId id="622" r:id="rId17"/>
    <p:sldId id="631" r:id="rId18"/>
    <p:sldId id="632" r:id="rId19"/>
    <p:sldId id="633" r:id="rId20"/>
    <p:sldId id="776" r:id="rId21"/>
    <p:sldId id="623" r:id="rId22"/>
    <p:sldId id="624" r:id="rId23"/>
    <p:sldId id="625" r:id="rId24"/>
    <p:sldId id="845" r:id="rId25"/>
    <p:sldId id="638" r:id="rId26"/>
    <p:sldId id="682" r:id="rId27"/>
    <p:sldId id="683" r:id="rId28"/>
    <p:sldId id="684" r:id="rId29"/>
    <p:sldId id="685" r:id="rId30"/>
    <p:sldId id="686" r:id="rId31"/>
    <p:sldId id="687" r:id="rId32"/>
    <p:sldId id="781" r:id="rId33"/>
    <p:sldId id="780" r:id="rId34"/>
    <p:sldId id="734" r:id="rId35"/>
    <p:sldId id="641" r:id="rId36"/>
    <p:sldId id="645" r:id="rId37"/>
    <p:sldId id="688" r:id="rId38"/>
    <p:sldId id="689" r:id="rId39"/>
    <p:sldId id="690" r:id="rId40"/>
    <p:sldId id="691" r:id="rId41"/>
    <p:sldId id="692" r:id="rId42"/>
    <p:sldId id="693" r:id="rId43"/>
    <p:sldId id="694" r:id="rId44"/>
    <p:sldId id="695" r:id="rId45"/>
    <p:sldId id="696" r:id="rId46"/>
    <p:sldId id="697" r:id="rId47"/>
    <p:sldId id="698" r:id="rId48"/>
    <p:sldId id="699" r:id="rId49"/>
    <p:sldId id="700" r:id="rId50"/>
    <p:sldId id="701" r:id="rId51"/>
    <p:sldId id="702" r:id="rId52"/>
    <p:sldId id="703" r:id="rId53"/>
    <p:sldId id="704" r:id="rId54"/>
    <p:sldId id="706" r:id="rId55"/>
    <p:sldId id="777" r:id="rId56"/>
    <p:sldId id="643" r:id="rId57"/>
    <p:sldId id="707" r:id="rId58"/>
    <p:sldId id="708" r:id="rId59"/>
    <p:sldId id="709" r:id="rId60"/>
    <p:sldId id="711" r:id="rId61"/>
    <p:sldId id="712" r:id="rId62"/>
    <p:sldId id="713" r:id="rId63"/>
    <p:sldId id="714" r:id="rId64"/>
    <p:sldId id="715" r:id="rId65"/>
    <p:sldId id="716" r:id="rId66"/>
    <p:sldId id="717" r:id="rId67"/>
    <p:sldId id="719" r:id="rId68"/>
    <p:sldId id="720" r:id="rId69"/>
    <p:sldId id="721" r:id="rId70"/>
    <p:sldId id="722" r:id="rId71"/>
    <p:sldId id="661" r:id="rId72"/>
    <p:sldId id="729" r:id="rId73"/>
    <p:sldId id="730" r:id="rId74"/>
    <p:sldId id="731" r:id="rId75"/>
    <p:sldId id="732" r:id="rId76"/>
    <p:sldId id="733" r:id="rId77"/>
    <p:sldId id="644" r:id="rId78"/>
    <p:sldId id="735" r:id="rId79"/>
    <p:sldId id="723" r:id="rId80"/>
    <p:sldId id="726" r:id="rId81"/>
    <p:sldId id="778" r:id="rId82"/>
    <p:sldId id="736" r:id="rId83"/>
    <p:sldId id="752" r:id="rId84"/>
    <p:sldId id="782" r:id="rId85"/>
    <p:sldId id="783" r:id="rId86"/>
    <p:sldId id="784" r:id="rId87"/>
    <p:sldId id="786" r:id="rId88"/>
    <p:sldId id="787" r:id="rId89"/>
    <p:sldId id="791" r:id="rId90"/>
    <p:sldId id="788" r:id="rId91"/>
    <p:sldId id="793" r:id="rId92"/>
    <p:sldId id="753" r:id="rId93"/>
    <p:sldId id="794" r:id="rId94"/>
    <p:sldId id="795" r:id="rId95"/>
    <p:sldId id="1052" r:id="rId96"/>
    <p:sldId id="756" r:id="rId97"/>
    <p:sldId id="797" r:id="rId98"/>
    <p:sldId id="757" r:id="rId99"/>
    <p:sldId id="799" r:id="rId100"/>
    <p:sldId id="1037" r:id="rId101"/>
    <p:sldId id="1044" r:id="rId102"/>
    <p:sldId id="804" r:id="rId103"/>
    <p:sldId id="808" r:id="rId104"/>
    <p:sldId id="819" r:id="rId105"/>
    <p:sldId id="826" r:id="rId106"/>
    <p:sldId id="828" r:id="rId107"/>
    <p:sldId id="830" r:id="rId108"/>
    <p:sldId id="831" r:id="rId109"/>
    <p:sldId id="832" r:id="rId110"/>
    <p:sldId id="833" r:id="rId111"/>
    <p:sldId id="759" r:id="rId112"/>
    <p:sldId id="821" r:id="rId113"/>
    <p:sldId id="834" r:id="rId114"/>
    <p:sldId id="814" r:id="rId115"/>
    <p:sldId id="820" r:id="rId116"/>
    <p:sldId id="810" r:id="rId117"/>
    <p:sldId id="822" r:id="rId118"/>
    <p:sldId id="823" r:id="rId119"/>
    <p:sldId id="824" r:id="rId120"/>
    <p:sldId id="816" r:id="rId121"/>
    <p:sldId id="1038" r:id="rId122"/>
    <p:sldId id="847" r:id="rId123"/>
    <p:sldId id="846" r:id="rId124"/>
    <p:sldId id="848" r:id="rId125"/>
    <p:sldId id="849" r:id="rId126"/>
    <p:sldId id="850" r:id="rId127"/>
    <p:sldId id="851" r:id="rId128"/>
    <p:sldId id="852" r:id="rId129"/>
    <p:sldId id="853" r:id="rId130"/>
    <p:sldId id="854" r:id="rId131"/>
    <p:sldId id="855" r:id="rId132"/>
    <p:sldId id="856" r:id="rId133"/>
    <p:sldId id="857" r:id="rId134"/>
    <p:sldId id="858" r:id="rId135"/>
    <p:sldId id="859" r:id="rId136"/>
    <p:sldId id="860" r:id="rId137"/>
    <p:sldId id="861" r:id="rId138"/>
    <p:sldId id="862" r:id="rId139"/>
    <p:sldId id="863" r:id="rId140"/>
    <p:sldId id="864" r:id="rId141"/>
    <p:sldId id="865" r:id="rId142"/>
    <p:sldId id="866" r:id="rId143"/>
    <p:sldId id="867" r:id="rId144"/>
    <p:sldId id="868" r:id="rId145"/>
    <p:sldId id="869" r:id="rId146"/>
    <p:sldId id="870" r:id="rId147"/>
    <p:sldId id="871" r:id="rId148"/>
    <p:sldId id="872" r:id="rId149"/>
    <p:sldId id="873" r:id="rId150"/>
    <p:sldId id="874" r:id="rId151"/>
    <p:sldId id="875" r:id="rId152"/>
    <p:sldId id="876" r:id="rId153"/>
    <p:sldId id="877" r:id="rId154"/>
    <p:sldId id="1039" r:id="rId155"/>
    <p:sldId id="1040" r:id="rId156"/>
    <p:sldId id="878" r:id="rId157"/>
    <p:sldId id="879" r:id="rId158"/>
    <p:sldId id="880" r:id="rId159"/>
    <p:sldId id="882" r:id="rId160"/>
    <p:sldId id="1041" r:id="rId161"/>
    <p:sldId id="885" r:id="rId162"/>
    <p:sldId id="886" r:id="rId163"/>
    <p:sldId id="887" r:id="rId164"/>
    <p:sldId id="888" r:id="rId165"/>
    <p:sldId id="889" r:id="rId166"/>
    <p:sldId id="890" r:id="rId167"/>
    <p:sldId id="891" r:id="rId168"/>
    <p:sldId id="892" r:id="rId169"/>
    <p:sldId id="893" r:id="rId170"/>
    <p:sldId id="894" r:id="rId171"/>
    <p:sldId id="895" r:id="rId172"/>
    <p:sldId id="896" r:id="rId173"/>
    <p:sldId id="897" r:id="rId174"/>
    <p:sldId id="898" r:id="rId175"/>
    <p:sldId id="900" r:id="rId176"/>
    <p:sldId id="899" r:id="rId177"/>
    <p:sldId id="909" r:id="rId178"/>
    <p:sldId id="1042" r:id="rId179"/>
    <p:sldId id="901" r:id="rId180"/>
    <p:sldId id="902" r:id="rId181"/>
    <p:sldId id="903" r:id="rId182"/>
    <p:sldId id="904" r:id="rId183"/>
    <p:sldId id="905" r:id="rId184"/>
    <p:sldId id="906" r:id="rId185"/>
    <p:sldId id="907" r:id="rId186"/>
    <p:sldId id="908" r:id="rId187"/>
    <p:sldId id="910" r:id="rId188"/>
    <p:sldId id="911" r:id="rId189"/>
    <p:sldId id="912" r:id="rId190"/>
    <p:sldId id="913" r:id="rId191"/>
    <p:sldId id="914" r:id="rId192"/>
    <p:sldId id="915" r:id="rId193"/>
    <p:sldId id="916" r:id="rId194"/>
    <p:sldId id="917" r:id="rId195"/>
    <p:sldId id="918" r:id="rId196"/>
    <p:sldId id="919" r:id="rId197"/>
    <p:sldId id="920" r:id="rId198"/>
    <p:sldId id="921" r:id="rId199"/>
    <p:sldId id="922" r:id="rId200"/>
    <p:sldId id="924" r:id="rId201"/>
    <p:sldId id="925" r:id="rId202"/>
    <p:sldId id="926" r:id="rId203"/>
    <p:sldId id="927" r:id="rId204"/>
    <p:sldId id="928" r:id="rId205"/>
    <p:sldId id="929" r:id="rId206"/>
    <p:sldId id="930" r:id="rId207"/>
    <p:sldId id="931" r:id="rId208"/>
    <p:sldId id="932" r:id="rId209"/>
    <p:sldId id="934" r:id="rId210"/>
    <p:sldId id="933" r:id="rId211"/>
    <p:sldId id="935" r:id="rId212"/>
    <p:sldId id="936" r:id="rId213"/>
    <p:sldId id="937" r:id="rId214"/>
    <p:sldId id="938" r:id="rId215"/>
    <p:sldId id="939" r:id="rId216"/>
    <p:sldId id="940" r:id="rId217"/>
    <p:sldId id="941" r:id="rId218"/>
    <p:sldId id="942" r:id="rId219"/>
    <p:sldId id="943" r:id="rId220"/>
    <p:sldId id="944" r:id="rId221"/>
    <p:sldId id="945" r:id="rId222"/>
    <p:sldId id="946" r:id="rId223"/>
    <p:sldId id="947" r:id="rId224"/>
    <p:sldId id="948" r:id="rId225"/>
    <p:sldId id="949" r:id="rId226"/>
    <p:sldId id="950" r:id="rId227"/>
    <p:sldId id="951" r:id="rId228"/>
    <p:sldId id="952" r:id="rId229"/>
    <p:sldId id="953" r:id="rId230"/>
    <p:sldId id="954" r:id="rId231"/>
    <p:sldId id="955" r:id="rId232"/>
    <p:sldId id="956" r:id="rId233"/>
    <p:sldId id="957" r:id="rId234"/>
    <p:sldId id="958" r:id="rId235"/>
    <p:sldId id="1019" r:id="rId236"/>
    <p:sldId id="959" r:id="rId237"/>
    <p:sldId id="960" r:id="rId238"/>
    <p:sldId id="961" r:id="rId239"/>
    <p:sldId id="962" r:id="rId240"/>
    <p:sldId id="963" r:id="rId241"/>
    <p:sldId id="964" r:id="rId242"/>
    <p:sldId id="965" r:id="rId243"/>
    <p:sldId id="966" r:id="rId244"/>
    <p:sldId id="967" r:id="rId245"/>
    <p:sldId id="968" r:id="rId246"/>
    <p:sldId id="969" r:id="rId247"/>
    <p:sldId id="970" r:id="rId248"/>
    <p:sldId id="971" r:id="rId249"/>
    <p:sldId id="972" r:id="rId250"/>
    <p:sldId id="1020" r:id="rId251"/>
    <p:sldId id="1051" r:id="rId252"/>
    <p:sldId id="995" r:id="rId253"/>
    <p:sldId id="996" r:id="rId254"/>
    <p:sldId id="997" r:id="rId255"/>
    <p:sldId id="998" r:id="rId256"/>
    <p:sldId id="999" r:id="rId257"/>
    <p:sldId id="1000" r:id="rId258"/>
    <p:sldId id="1001" r:id="rId259"/>
    <p:sldId id="1002" r:id="rId260"/>
    <p:sldId id="1003" r:id="rId261"/>
    <p:sldId id="1004" r:id="rId262"/>
    <p:sldId id="1005" r:id="rId263"/>
    <p:sldId id="1048" r:id="rId264"/>
    <p:sldId id="1006" r:id="rId265"/>
    <p:sldId id="1007" r:id="rId266"/>
    <p:sldId id="1008" r:id="rId267"/>
    <p:sldId id="1009" r:id="rId268"/>
    <p:sldId id="1010" r:id="rId269"/>
    <p:sldId id="1011" r:id="rId270"/>
    <p:sldId id="1012" r:id="rId271"/>
    <p:sldId id="1013" r:id="rId272"/>
    <p:sldId id="1014" r:id="rId273"/>
    <p:sldId id="1015" r:id="rId274"/>
    <p:sldId id="1045" r:id="rId275"/>
    <p:sldId id="1049" r:id="rId276"/>
    <p:sldId id="1050" r:id="rId2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373" autoAdjust="0"/>
  </p:normalViewPr>
  <p:slideViewPr>
    <p:cSldViewPr>
      <p:cViewPr varScale="1">
        <p:scale>
          <a:sx n="63" d="100"/>
          <a:sy n="63" d="100"/>
        </p:scale>
        <p:origin x="1312" y="56"/>
      </p:cViewPr>
      <p:guideLst>
        <p:guide orient="horz" pos="2160"/>
        <p:guide pos="2880"/>
      </p:guideLst>
    </p:cSldViewPr>
  </p:slideViewPr>
  <p:outlineViewPr>
    <p:cViewPr>
      <p:scale>
        <a:sx n="33" d="100"/>
        <a:sy n="33" d="100"/>
      </p:scale>
      <p:origin x="0" y="716"/>
    </p:cViewPr>
  </p:outlineViewPr>
  <p:notesTextViewPr>
    <p:cViewPr>
      <p:scale>
        <a:sx n="100" d="100"/>
        <a:sy n="100" d="100"/>
      </p:scale>
      <p:origin x="0" y="0"/>
    </p:cViewPr>
  </p:notesTextViewPr>
  <p:sorterViewPr>
    <p:cViewPr varScale="1">
      <p:scale>
        <a:sx n="1" d="1"/>
        <a:sy n="1" d="1"/>
      </p:scale>
      <p:origin x="0" y="-2630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viewProps" Target="viewProps.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theme" Target="theme/theme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tableStyles" Target="tableStyle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notesMaster" Target="notesMasters/notesMaster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D3756-9885-42FF-8B86-7116309ECD14}" type="datetimeFigureOut">
              <a:rPr lang="pt-BR" smtClean="0"/>
              <a:pPr/>
              <a:t>30/06/2022</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5C5DB-391D-42B9-AB25-FB4E6456CA40}" type="slidenum">
              <a:rPr lang="pt-BR" smtClean="0"/>
              <a:pPr/>
              <a:t>‹nº›</a:t>
            </a:fld>
            <a:endParaRPr lang="pt-BR"/>
          </a:p>
        </p:txBody>
      </p:sp>
    </p:spTree>
    <p:extLst>
      <p:ext uri="{BB962C8B-B14F-4D97-AF65-F5344CB8AC3E}">
        <p14:creationId xmlns:p14="http://schemas.microsoft.com/office/powerpoint/2010/main" val="169910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5</a:t>
            </a:fld>
            <a:endParaRPr lang="pt-BR"/>
          </a:p>
        </p:txBody>
      </p:sp>
    </p:spTree>
    <p:extLst>
      <p:ext uri="{BB962C8B-B14F-4D97-AF65-F5344CB8AC3E}">
        <p14:creationId xmlns:p14="http://schemas.microsoft.com/office/powerpoint/2010/main" val="16668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14</a:t>
            </a:fld>
            <a:endParaRPr lang="pt-BR"/>
          </a:p>
        </p:txBody>
      </p:sp>
    </p:spTree>
    <p:extLst>
      <p:ext uri="{BB962C8B-B14F-4D97-AF65-F5344CB8AC3E}">
        <p14:creationId xmlns:p14="http://schemas.microsoft.com/office/powerpoint/2010/main" val="19802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15</a:t>
            </a:fld>
            <a:endParaRPr lang="pt-BR"/>
          </a:p>
        </p:txBody>
      </p:sp>
    </p:spTree>
    <p:extLst>
      <p:ext uri="{BB962C8B-B14F-4D97-AF65-F5344CB8AC3E}">
        <p14:creationId xmlns:p14="http://schemas.microsoft.com/office/powerpoint/2010/main" val="215552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16</a:t>
            </a:fld>
            <a:endParaRPr lang="pt-BR"/>
          </a:p>
        </p:txBody>
      </p:sp>
    </p:spTree>
    <p:extLst>
      <p:ext uri="{BB962C8B-B14F-4D97-AF65-F5344CB8AC3E}">
        <p14:creationId xmlns:p14="http://schemas.microsoft.com/office/powerpoint/2010/main" val="260539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17</a:t>
            </a:fld>
            <a:endParaRPr lang="pt-BR"/>
          </a:p>
        </p:txBody>
      </p:sp>
    </p:spTree>
    <p:extLst>
      <p:ext uri="{BB962C8B-B14F-4D97-AF65-F5344CB8AC3E}">
        <p14:creationId xmlns:p14="http://schemas.microsoft.com/office/powerpoint/2010/main" val="98341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18</a:t>
            </a:fld>
            <a:endParaRPr lang="pt-BR"/>
          </a:p>
        </p:txBody>
      </p:sp>
    </p:spTree>
    <p:extLst>
      <p:ext uri="{BB962C8B-B14F-4D97-AF65-F5344CB8AC3E}">
        <p14:creationId xmlns:p14="http://schemas.microsoft.com/office/powerpoint/2010/main" val="399485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19</a:t>
            </a:fld>
            <a:endParaRPr lang="pt-BR"/>
          </a:p>
        </p:txBody>
      </p:sp>
    </p:spTree>
    <p:extLst>
      <p:ext uri="{BB962C8B-B14F-4D97-AF65-F5344CB8AC3E}">
        <p14:creationId xmlns:p14="http://schemas.microsoft.com/office/powerpoint/2010/main" val="93875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20</a:t>
            </a:fld>
            <a:endParaRPr lang="pt-BR"/>
          </a:p>
        </p:txBody>
      </p:sp>
    </p:spTree>
    <p:extLst>
      <p:ext uri="{BB962C8B-B14F-4D97-AF65-F5344CB8AC3E}">
        <p14:creationId xmlns:p14="http://schemas.microsoft.com/office/powerpoint/2010/main" val="386014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21</a:t>
            </a:fld>
            <a:endParaRPr lang="pt-BR"/>
          </a:p>
        </p:txBody>
      </p:sp>
    </p:spTree>
    <p:extLst>
      <p:ext uri="{BB962C8B-B14F-4D97-AF65-F5344CB8AC3E}">
        <p14:creationId xmlns:p14="http://schemas.microsoft.com/office/powerpoint/2010/main" val="110979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22</a:t>
            </a:fld>
            <a:endParaRPr lang="pt-BR"/>
          </a:p>
        </p:txBody>
      </p:sp>
    </p:spTree>
    <p:extLst>
      <p:ext uri="{BB962C8B-B14F-4D97-AF65-F5344CB8AC3E}">
        <p14:creationId xmlns:p14="http://schemas.microsoft.com/office/powerpoint/2010/main" val="65127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5A245F-8C80-478C-9B68-B3E719AFB6E4}" type="slidenum">
              <a:rPr lang="pt-BR" smtClean="0"/>
              <a:pPr/>
              <a:t>126</a:t>
            </a:fld>
            <a:endParaRPr lang="pt-BR"/>
          </a:p>
        </p:txBody>
      </p:sp>
    </p:spTree>
    <p:extLst>
      <p:ext uri="{BB962C8B-B14F-4D97-AF65-F5344CB8AC3E}">
        <p14:creationId xmlns:p14="http://schemas.microsoft.com/office/powerpoint/2010/main" val="425421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6</a:t>
            </a:fld>
            <a:endParaRPr lang="pt-BR"/>
          </a:p>
        </p:txBody>
      </p:sp>
    </p:spTree>
    <p:extLst>
      <p:ext uri="{BB962C8B-B14F-4D97-AF65-F5344CB8AC3E}">
        <p14:creationId xmlns:p14="http://schemas.microsoft.com/office/powerpoint/2010/main" val="292593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137</a:t>
            </a:fld>
            <a:endParaRPr lang="pt-BR">
              <a:solidFill>
                <a:prstClr val="black"/>
              </a:solidFill>
            </a:endParaRPr>
          </a:p>
        </p:txBody>
      </p:sp>
    </p:spTree>
    <p:extLst>
      <p:ext uri="{BB962C8B-B14F-4D97-AF65-F5344CB8AC3E}">
        <p14:creationId xmlns:p14="http://schemas.microsoft.com/office/powerpoint/2010/main" val="338914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138</a:t>
            </a:fld>
            <a:endParaRPr lang="pt-BR">
              <a:solidFill>
                <a:prstClr val="black"/>
              </a:solidFill>
            </a:endParaRPr>
          </a:p>
        </p:txBody>
      </p:sp>
    </p:spTree>
    <p:extLst>
      <p:ext uri="{BB962C8B-B14F-4D97-AF65-F5344CB8AC3E}">
        <p14:creationId xmlns:p14="http://schemas.microsoft.com/office/powerpoint/2010/main" val="234134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139</a:t>
            </a:fld>
            <a:endParaRPr lang="pt-BR">
              <a:solidFill>
                <a:prstClr val="black"/>
              </a:solidFill>
            </a:endParaRPr>
          </a:p>
        </p:txBody>
      </p:sp>
    </p:spTree>
    <p:extLst>
      <p:ext uri="{BB962C8B-B14F-4D97-AF65-F5344CB8AC3E}">
        <p14:creationId xmlns:p14="http://schemas.microsoft.com/office/powerpoint/2010/main" val="1245200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140</a:t>
            </a:fld>
            <a:endParaRPr lang="pt-BR">
              <a:solidFill>
                <a:prstClr val="black"/>
              </a:solidFill>
            </a:endParaRPr>
          </a:p>
        </p:txBody>
      </p:sp>
    </p:spTree>
    <p:extLst>
      <p:ext uri="{BB962C8B-B14F-4D97-AF65-F5344CB8AC3E}">
        <p14:creationId xmlns:p14="http://schemas.microsoft.com/office/powerpoint/2010/main" val="221708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141</a:t>
            </a:fld>
            <a:endParaRPr lang="pt-BR">
              <a:solidFill>
                <a:prstClr val="black"/>
              </a:solidFill>
            </a:endParaRPr>
          </a:p>
        </p:txBody>
      </p:sp>
    </p:spTree>
    <p:extLst>
      <p:ext uri="{BB962C8B-B14F-4D97-AF65-F5344CB8AC3E}">
        <p14:creationId xmlns:p14="http://schemas.microsoft.com/office/powerpoint/2010/main" val="1058621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4FE2DD4-54D5-44FD-921E-98C10D60F5B8}" type="slidenum">
              <a:rPr lang="pt-BR" smtClean="0">
                <a:solidFill>
                  <a:prstClr val="black"/>
                </a:solidFill>
              </a:rPr>
              <a:pPr>
                <a:defRPr/>
              </a:pPr>
              <a:t>206</a:t>
            </a:fld>
            <a:endParaRPr lang="pt-BR">
              <a:solidFill>
                <a:prstClr val="black"/>
              </a:solidFill>
            </a:endParaRPr>
          </a:p>
        </p:txBody>
      </p:sp>
    </p:spTree>
    <p:extLst>
      <p:ext uri="{BB962C8B-B14F-4D97-AF65-F5344CB8AC3E}">
        <p14:creationId xmlns:p14="http://schemas.microsoft.com/office/powerpoint/2010/main" val="1545306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5A245F-8C80-478C-9B68-B3E719AFB6E4}" type="slidenum">
              <a:rPr lang="pt-BR" smtClean="0"/>
              <a:pPr/>
              <a:t>209</a:t>
            </a:fld>
            <a:endParaRPr lang="pt-BR"/>
          </a:p>
        </p:txBody>
      </p:sp>
    </p:spTree>
    <p:extLst>
      <p:ext uri="{BB962C8B-B14F-4D97-AF65-F5344CB8AC3E}">
        <p14:creationId xmlns:p14="http://schemas.microsoft.com/office/powerpoint/2010/main" val="287167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C5A245F-8C80-478C-9B68-B3E719AFB6E4}" type="slidenum">
              <a:rPr lang="pt-BR" smtClean="0"/>
              <a:pPr/>
              <a:t>235</a:t>
            </a:fld>
            <a:endParaRPr lang="pt-BR"/>
          </a:p>
        </p:txBody>
      </p:sp>
    </p:spTree>
    <p:extLst>
      <p:ext uri="{BB962C8B-B14F-4D97-AF65-F5344CB8AC3E}">
        <p14:creationId xmlns:p14="http://schemas.microsoft.com/office/powerpoint/2010/main" val="308798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A245F-8C80-478C-9B68-B3E719AFB6E4}" type="slidenum">
              <a:rPr lang="pt-BR" smtClean="0"/>
              <a:pPr/>
              <a:t>236</a:t>
            </a:fld>
            <a:endParaRPr lang="pt-BR"/>
          </a:p>
        </p:txBody>
      </p:sp>
    </p:spTree>
    <p:extLst>
      <p:ext uri="{BB962C8B-B14F-4D97-AF65-F5344CB8AC3E}">
        <p14:creationId xmlns:p14="http://schemas.microsoft.com/office/powerpoint/2010/main" val="259356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5C5DB-391D-42B9-AB25-FB4E6456CA40}" type="slidenum">
              <a:rPr lang="pt-BR" smtClean="0"/>
              <a:pPr/>
              <a:t>250</a:t>
            </a:fld>
            <a:endParaRPr lang="pt-BR"/>
          </a:p>
        </p:txBody>
      </p:sp>
    </p:spTree>
    <p:extLst>
      <p:ext uri="{BB962C8B-B14F-4D97-AF65-F5344CB8AC3E}">
        <p14:creationId xmlns:p14="http://schemas.microsoft.com/office/powerpoint/2010/main" val="277694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7</a:t>
            </a:fld>
            <a:endParaRPr lang="pt-BR"/>
          </a:p>
        </p:txBody>
      </p:sp>
    </p:spTree>
    <p:extLst>
      <p:ext uri="{BB962C8B-B14F-4D97-AF65-F5344CB8AC3E}">
        <p14:creationId xmlns:p14="http://schemas.microsoft.com/office/powerpoint/2010/main" val="1446118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5C5DB-391D-42B9-AB25-FB4E6456CA40}" type="slidenum">
              <a:rPr lang="pt-BR" smtClean="0"/>
              <a:pPr/>
              <a:t>262</a:t>
            </a:fld>
            <a:endParaRPr lang="pt-BR"/>
          </a:p>
        </p:txBody>
      </p:sp>
    </p:spTree>
    <p:extLst>
      <p:ext uri="{BB962C8B-B14F-4D97-AF65-F5344CB8AC3E}">
        <p14:creationId xmlns:p14="http://schemas.microsoft.com/office/powerpoint/2010/main" val="324300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5C5DB-391D-42B9-AB25-FB4E6456CA40}" type="slidenum">
              <a:rPr lang="pt-BR" smtClean="0"/>
              <a:pPr/>
              <a:t>273</a:t>
            </a:fld>
            <a:endParaRPr lang="pt-BR"/>
          </a:p>
        </p:txBody>
      </p:sp>
    </p:spTree>
    <p:extLst>
      <p:ext uri="{BB962C8B-B14F-4D97-AF65-F5344CB8AC3E}">
        <p14:creationId xmlns:p14="http://schemas.microsoft.com/office/powerpoint/2010/main" val="3243005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65C5DB-391D-42B9-AB25-FB4E6456CA40}" type="slidenum">
              <a:rPr lang="pt-BR" smtClean="0"/>
              <a:pPr/>
              <a:t>275</a:t>
            </a:fld>
            <a:endParaRPr lang="pt-BR"/>
          </a:p>
        </p:txBody>
      </p:sp>
    </p:spTree>
    <p:extLst>
      <p:ext uri="{BB962C8B-B14F-4D97-AF65-F5344CB8AC3E}">
        <p14:creationId xmlns:p14="http://schemas.microsoft.com/office/powerpoint/2010/main" val="324300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8</a:t>
            </a:fld>
            <a:endParaRPr lang="pt-BR"/>
          </a:p>
        </p:txBody>
      </p:sp>
    </p:spTree>
    <p:extLst>
      <p:ext uri="{BB962C8B-B14F-4D97-AF65-F5344CB8AC3E}">
        <p14:creationId xmlns:p14="http://schemas.microsoft.com/office/powerpoint/2010/main" val="204110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9</a:t>
            </a:fld>
            <a:endParaRPr lang="pt-BR"/>
          </a:p>
        </p:txBody>
      </p:sp>
    </p:spTree>
    <p:extLst>
      <p:ext uri="{BB962C8B-B14F-4D97-AF65-F5344CB8AC3E}">
        <p14:creationId xmlns:p14="http://schemas.microsoft.com/office/powerpoint/2010/main" val="189083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10</a:t>
            </a:fld>
            <a:endParaRPr lang="pt-BR"/>
          </a:p>
        </p:txBody>
      </p:sp>
    </p:spTree>
    <p:extLst>
      <p:ext uri="{BB962C8B-B14F-4D97-AF65-F5344CB8AC3E}">
        <p14:creationId xmlns:p14="http://schemas.microsoft.com/office/powerpoint/2010/main" val="198532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11</a:t>
            </a:fld>
            <a:endParaRPr lang="pt-BR"/>
          </a:p>
        </p:txBody>
      </p:sp>
    </p:spTree>
    <p:extLst>
      <p:ext uri="{BB962C8B-B14F-4D97-AF65-F5344CB8AC3E}">
        <p14:creationId xmlns:p14="http://schemas.microsoft.com/office/powerpoint/2010/main" val="14311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12</a:t>
            </a:fld>
            <a:endParaRPr lang="pt-BR"/>
          </a:p>
        </p:txBody>
      </p:sp>
    </p:spTree>
    <p:extLst>
      <p:ext uri="{BB962C8B-B14F-4D97-AF65-F5344CB8AC3E}">
        <p14:creationId xmlns:p14="http://schemas.microsoft.com/office/powerpoint/2010/main" val="281600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Faz um</a:t>
            </a:r>
            <a:r>
              <a:rPr lang="pt-BR" baseline="0" dirty="0" smtClean="0"/>
              <a:t> estudo sobre esta palavra.</a:t>
            </a:r>
            <a:endParaRPr lang="en-US" dirty="0"/>
          </a:p>
        </p:txBody>
      </p:sp>
      <p:sp>
        <p:nvSpPr>
          <p:cNvPr id="4" name="Slide Number Placeholder 3"/>
          <p:cNvSpPr>
            <a:spLocks noGrp="1"/>
          </p:cNvSpPr>
          <p:nvPr>
            <p:ph type="sldNum" sz="quarter" idx="10"/>
          </p:nvPr>
        </p:nvSpPr>
        <p:spPr/>
        <p:txBody>
          <a:bodyPr/>
          <a:lstStyle/>
          <a:p>
            <a:fld id="{6065C5DB-391D-42B9-AB25-FB4E6456CA40}" type="slidenum">
              <a:rPr lang="pt-BR" smtClean="0"/>
              <a:pPr/>
              <a:t>13</a:t>
            </a:fld>
            <a:endParaRPr lang="pt-BR"/>
          </a:p>
        </p:txBody>
      </p:sp>
    </p:spTree>
    <p:extLst>
      <p:ext uri="{BB962C8B-B14F-4D97-AF65-F5344CB8AC3E}">
        <p14:creationId xmlns:p14="http://schemas.microsoft.com/office/powerpoint/2010/main" val="178602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F64A43B2-D52B-4F0F-91DC-D84151F7D28A}" type="datetimeFigureOut">
              <a:rPr lang="pt-BR">
                <a:solidFill>
                  <a:prstClr val="black"/>
                </a:solidFill>
              </a:rPr>
              <a:pPr/>
              <a:t>30/06/2022</a:t>
            </a:fld>
            <a:endParaRPr lang="pt-BR">
              <a:solidFill>
                <a:prstClr val="black"/>
              </a:solidFill>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solidFill>
                <a:prstClr val="black"/>
              </a:solidFill>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454538A7-7FDF-4E64-8A28-EA42B0B01E63}" type="slidenum">
              <a:rPr lang="pt-BR">
                <a:solidFill>
                  <a:prstClr val="black"/>
                </a:solidFill>
              </a:rPr>
              <a:pPr/>
              <a:t>‹nº›</a:t>
            </a:fld>
            <a:endParaRPr lang="pt-BR">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faithlafayette.org/ministry2.aspx"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faithlafayette.org/ministry2.asp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AB5E4"/>
            </a:gs>
            <a:gs pos="50000">
              <a:srgbClr val="C2D1ED"/>
            </a:gs>
            <a:gs pos="100000">
              <a:schemeClr val="accent1">
                <a:tint val="23500"/>
                <a:satMod val="160000"/>
              </a:schemeClr>
            </a:gs>
          </a:gsLst>
          <a:lin ang="3000000" scaled="0"/>
          <a:tileRect/>
        </a:gradFill>
        <a:effectLst/>
      </p:bgPr>
    </p:bg>
    <p:spTree>
      <p:nvGrpSpPr>
        <p:cNvPr id="1" name=""/>
        <p:cNvGrpSpPr/>
        <p:nvPr/>
      </p:nvGrpSpPr>
      <p:grpSpPr>
        <a:xfrm>
          <a:off x="0" y="0"/>
          <a:ext cx="0" cy="0"/>
          <a:chOff x="0" y="0"/>
          <a:chExt cx="0" cy="0"/>
        </a:xfrm>
      </p:grpSpPr>
      <p:sp>
        <p:nvSpPr>
          <p:cNvPr id="7" name="Retângulo 6"/>
          <p:cNvSpPr/>
          <p:nvPr/>
        </p:nvSpPr>
        <p:spPr>
          <a:xfrm>
            <a:off x="0" y="6643734"/>
            <a:ext cx="9144000" cy="214290"/>
          </a:xfrm>
          <a:prstGeom prst="rect">
            <a:avLst/>
          </a:prstGeom>
          <a:solidFill>
            <a:srgbClr val="0070C0"/>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pt-BR">
              <a:solidFill>
                <a:prstClr val="white"/>
              </a:solidFill>
            </a:endParaRPr>
          </a:p>
        </p:txBody>
      </p:sp>
      <p:sp>
        <p:nvSpPr>
          <p:cNvPr id="8" name="Retângulo 7"/>
          <p:cNvSpPr/>
          <p:nvPr/>
        </p:nvSpPr>
        <p:spPr>
          <a:xfrm>
            <a:off x="0" y="6072206"/>
            <a:ext cx="914400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9" name="Imagem 6" descr="abcb.jpg.jpeg"/>
          <p:cNvPicPr>
            <a:picLocks noChangeAspect="1"/>
          </p:cNvPicPr>
          <p:nvPr/>
        </p:nvPicPr>
        <p:blipFill>
          <a:blip r:embed="rId13" cstate="print"/>
          <a:srcRect/>
          <a:stretch>
            <a:fillRect/>
          </a:stretch>
        </p:blipFill>
        <p:spPr bwMode="auto">
          <a:xfrm>
            <a:off x="8072462" y="6194768"/>
            <a:ext cx="1071570" cy="377504"/>
          </a:xfrm>
          <a:prstGeom prst="rect">
            <a:avLst/>
          </a:prstGeom>
          <a:noFill/>
          <a:ln w="9525">
            <a:noFill/>
            <a:miter lim="800000"/>
            <a:headEnd/>
            <a:tailEnd/>
          </a:ln>
        </p:spPr>
      </p:pic>
      <p:pic>
        <p:nvPicPr>
          <p:cNvPr id="10" name="Picture 2" descr="http://www.faithlafayette.org/graphics/2/body_logo_over.jpg">
            <a:hlinkClick r:id="rId14"/>
          </p:cNvPr>
          <p:cNvPicPr>
            <a:picLocks noChangeAspect="1" noChangeArrowheads="1"/>
          </p:cNvPicPr>
          <p:nvPr/>
        </p:nvPicPr>
        <p:blipFill>
          <a:blip r:embed="rId15" cstate="print"/>
          <a:srcRect/>
          <a:stretch>
            <a:fillRect/>
          </a:stretch>
        </p:blipFill>
        <p:spPr bwMode="auto">
          <a:xfrm>
            <a:off x="0" y="6075812"/>
            <a:ext cx="1000100" cy="567897"/>
          </a:xfrm>
          <a:prstGeom prst="rect">
            <a:avLst/>
          </a:prstGeom>
          <a:noFill/>
        </p:spPr>
      </p:pic>
      <p:sp>
        <p:nvSpPr>
          <p:cNvPr id="14" name="Retângulo 13"/>
          <p:cNvSpPr/>
          <p:nvPr/>
        </p:nvSpPr>
        <p:spPr>
          <a:xfrm>
            <a:off x="0" y="-24"/>
            <a:ext cx="9144000" cy="214314"/>
          </a:xfrm>
          <a:prstGeom prst="rect">
            <a:avLst/>
          </a:prstGeom>
          <a:solidFill>
            <a:srgbClr val="0070C0"/>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pt-BR">
              <a:solidFill>
                <a:prstClr val="white"/>
              </a:solidFill>
            </a:endParaRPr>
          </a:p>
        </p:txBody>
      </p:sp>
      <p:sp>
        <p:nvSpPr>
          <p:cNvPr id="15" name="Retângulo 14"/>
          <p:cNvSpPr/>
          <p:nvPr/>
        </p:nvSpPr>
        <p:spPr>
          <a:xfrm>
            <a:off x="0" y="6072206"/>
            <a:ext cx="100010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6" name="Retângulo 15"/>
          <p:cNvSpPr/>
          <p:nvPr/>
        </p:nvSpPr>
        <p:spPr>
          <a:xfrm>
            <a:off x="0" y="6072206"/>
            <a:ext cx="45719"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AB5E4"/>
            </a:gs>
            <a:gs pos="50000">
              <a:srgbClr val="C2D1ED"/>
            </a:gs>
            <a:gs pos="100000">
              <a:schemeClr val="accent1">
                <a:tint val="23500"/>
                <a:satMod val="160000"/>
              </a:schemeClr>
            </a:gs>
          </a:gsLst>
          <a:lin ang="3000000" scaled="0"/>
          <a:tileRect/>
        </a:gradFill>
        <a:effectLst/>
      </p:bgPr>
    </p:bg>
    <p:spTree>
      <p:nvGrpSpPr>
        <p:cNvPr id="1" name=""/>
        <p:cNvGrpSpPr/>
        <p:nvPr/>
      </p:nvGrpSpPr>
      <p:grpSpPr>
        <a:xfrm>
          <a:off x="0" y="0"/>
          <a:ext cx="0" cy="0"/>
          <a:chOff x="0" y="0"/>
          <a:chExt cx="0" cy="0"/>
        </a:xfrm>
      </p:grpSpPr>
      <p:sp>
        <p:nvSpPr>
          <p:cNvPr id="7" name="Retângulo 6"/>
          <p:cNvSpPr/>
          <p:nvPr/>
        </p:nvSpPr>
        <p:spPr>
          <a:xfrm>
            <a:off x="0" y="6643734"/>
            <a:ext cx="9144000" cy="214290"/>
          </a:xfrm>
          <a:prstGeom prst="rect">
            <a:avLst/>
          </a:prstGeom>
          <a:solidFill>
            <a:srgbClr val="0070C0"/>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pt-BR">
              <a:solidFill>
                <a:prstClr val="white"/>
              </a:solidFill>
            </a:endParaRPr>
          </a:p>
        </p:txBody>
      </p:sp>
      <p:sp>
        <p:nvSpPr>
          <p:cNvPr id="8" name="Retângulo 7"/>
          <p:cNvSpPr/>
          <p:nvPr/>
        </p:nvSpPr>
        <p:spPr>
          <a:xfrm>
            <a:off x="0" y="6072206"/>
            <a:ext cx="914400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9" name="Imagem 6" descr="abcb.jpg.jpeg"/>
          <p:cNvPicPr>
            <a:picLocks noChangeAspect="1"/>
          </p:cNvPicPr>
          <p:nvPr/>
        </p:nvPicPr>
        <p:blipFill>
          <a:blip r:embed="rId13" cstate="print"/>
          <a:srcRect/>
          <a:stretch>
            <a:fillRect/>
          </a:stretch>
        </p:blipFill>
        <p:spPr bwMode="auto">
          <a:xfrm>
            <a:off x="8072462" y="6194768"/>
            <a:ext cx="1071570" cy="377504"/>
          </a:xfrm>
          <a:prstGeom prst="rect">
            <a:avLst/>
          </a:prstGeom>
          <a:noFill/>
          <a:ln w="9525">
            <a:noFill/>
            <a:miter lim="800000"/>
            <a:headEnd/>
            <a:tailEnd/>
          </a:ln>
        </p:spPr>
      </p:pic>
      <p:pic>
        <p:nvPicPr>
          <p:cNvPr id="10" name="Picture 2" descr="http://www.faithlafayette.org/graphics/2/body_logo_over.jpg">
            <a:hlinkClick r:id="rId14"/>
          </p:cNvPr>
          <p:cNvPicPr>
            <a:picLocks noChangeAspect="1" noChangeArrowheads="1"/>
          </p:cNvPicPr>
          <p:nvPr/>
        </p:nvPicPr>
        <p:blipFill>
          <a:blip r:embed="rId15" cstate="print"/>
          <a:srcRect/>
          <a:stretch>
            <a:fillRect/>
          </a:stretch>
        </p:blipFill>
        <p:spPr bwMode="auto">
          <a:xfrm>
            <a:off x="0" y="6075812"/>
            <a:ext cx="1000100" cy="567897"/>
          </a:xfrm>
          <a:prstGeom prst="rect">
            <a:avLst/>
          </a:prstGeom>
          <a:noFill/>
        </p:spPr>
      </p:pic>
      <p:sp>
        <p:nvSpPr>
          <p:cNvPr id="14" name="Retângulo 13"/>
          <p:cNvSpPr/>
          <p:nvPr/>
        </p:nvSpPr>
        <p:spPr>
          <a:xfrm>
            <a:off x="0" y="-24"/>
            <a:ext cx="9144000" cy="214314"/>
          </a:xfrm>
          <a:prstGeom prst="rect">
            <a:avLst/>
          </a:prstGeom>
          <a:solidFill>
            <a:srgbClr val="0070C0"/>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pt-BR">
              <a:solidFill>
                <a:prstClr val="white"/>
              </a:solidFill>
            </a:endParaRPr>
          </a:p>
        </p:txBody>
      </p:sp>
      <p:sp>
        <p:nvSpPr>
          <p:cNvPr id="15" name="Retângulo 14"/>
          <p:cNvSpPr/>
          <p:nvPr/>
        </p:nvSpPr>
        <p:spPr>
          <a:xfrm>
            <a:off x="0" y="6072206"/>
            <a:ext cx="100010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6" name="Retângulo 15"/>
          <p:cNvSpPr/>
          <p:nvPr/>
        </p:nvSpPr>
        <p:spPr>
          <a:xfrm>
            <a:off x="0" y="6072206"/>
            <a:ext cx="45719"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file:///C:\00Data\01Conselho%20B&#237;blico\02Raizes\Medo%20-%20Ok\00Done\l0_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42910" y="2255538"/>
            <a:ext cx="7786742" cy="2325590"/>
          </a:xfrm>
          <a:prstGeom prst="rect">
            <a:avLst/>
          </a:prstGeom>
          <a:scene3d>
            <a:camera prst="orthographicFront"/>
            <a:lightRig rig="threePt" dir="t"/>
          </a:scene3d>
          <a:sp3d>
            <a:bevelT prst="angle"/>
          </a:sp3d>
        </p:spPr>
        <p:txBody>
          <a:bodyPr>
            <a:prstTxWarp prst="textFadeRight">
              <a:avLst>
                <a:gd name="adj" fmla="val 28630"/>
              </a:avLst>
            </a:prstTxWarp>
            <a:sp3d extrusionH="57150">
              <a:bevelT w="38100" h="38100" prst="angle"/>
            </a:sp3d>
          </a:bodyPr>
          <a:lstStyle/>
          <a:p>
            <a:pPr algn="ctr">
              <a:spcBef>
                <a:spcPct val="0"/>
              </a:spcBef>
              <a:defRPr/>
            </a:pPr>
            <a:r>
              <a:rPr lang="en-US" sz="7200" b="1" dirty="0" err="1">
                <a:solidFill>
                  <a:srgbClr val="0070C0"/>
                </a:solidFill>
                <a:effectLst>
                  <a:outerShdw blurRad="50800" dist="88900" dir="5400000" algn="ctr" rotWithShape="0">
                    <a:srgbClr val="002060">
                      <a:alpha val="78000"/>
                    </a:srgbClr>
                  </a:outerShdw>
                </a:effectLst>
                <a:latin typeface="Tahoma"/>
              </a:rPr>
              <a:t>Ansiedade</a:t>
            </a:r>
            <a:endParaRPr lang="en-US" sz="7200" b="1" dirty="0">
              <a:solidFill>
                <a:srgbClr val="0070C0"/>
              </a:solidFill>
              <a:effectLst>
                <a:outerShdw blurRad="50800" dist="88900" dir="5400000" algn="ctr" rotWithShape="0">
                  <a:srgbClr val="002060">
                    <a:alpha val="78000"/>
                  </a:srgbClr>
                </a:outerShdw>
              </a:effectLst>
              <a:latin typeface="Tahoma"/>
            </a:endParaRPr>
          </a:p>
        </p:txBody>
      </p:sp>
      <p:sp>
        <p:nvSpPr>
          <p:cNvPr id="3" name="Título 1"/>
          <p:cNvSpPr txBox="1">
            <a:spLocks/>
          </p:cNvSpPr>
          <p:nvPr/>
        </p:nvSpPr>
        <p:spPr>
          <a:xfrm>
            <a:off x="467544" y="4797152"/>
            <a:ext cx="6336704" cy="1800200"/>
          </a:xfrm>
          <a:prstGeom prst="rect">
            <a:avLst/>
          </a:prstGeom>
          <a:scene3d>
            <a:camera prst="orthographicFront"/>
            <a:lightRig rig="threePt" dir="t"/>
          </a:scene3d>
          <a:sp3d>
            <a:bevelT prst="angle"/>
          </a:sp3d>
        </p:spPr>
        <p:txBody>
          <a:bodyPr>
            <a:prstTxWarp prst="textFadeRight">
              <a:avLst>
                <a:gd name="adj" fmla="val 21853"/>
              </a:avLst>
            </a:prstTxWarp>
            <a:sp3d extrusionH="57150">
              <a:bevelT w="38100" h="38100" prst="angle"/>
            </a:sp3d>
          </a:bodyPr>
          <a:lstStyle/>
          <a:p>
            <a:pPr algn="ctr">
              <a:spcBef>
                <a:spcPct val="0"/>
              </a:spcBef>
              <a:defRPr/>
            </a:pPr>
            <a:r>
              <a:rPr lang="en-US" sz="7200" b="1" dirty="0" err="1">
                <a:solidFill>
                  <a:srgbClr val="0070C0"/>
                </a:solidFill>
                <a:effectLst>
                  <a:outerShdw blurRad="50800" dist="88900" dir="5400000" algn="ctr" rotWithShape="0">
                    <a:srgbClr val="002060">
                      <a:alpha val="78000"/>
                    </a:srgbClr>
                  </a:outerShdw>
                </a:effectLst>
                <a:latin typeface="Tahoma"/>
              </a:rPr>
              <a:t>Medo</a:t>
            </a:r>
            <a:r>
              <a:rPr lang="en-US" sz="7200" b="1" dirty="0">
                <a:solidFill>
                  <a:srgbClr val="0070C0"/>
                </a:solidFill>
                <a:effectLst>
                  <a:outerShdw blurRad="50800" dist="88900" dir="5400000" algn="ctr" rotWithShape="0">
                    <a:srgbClr val="002060">
                      <a:alpha val="78000"/>
                    </a:srgbClr>
                  </a:outerShdw>
                </a:effectLst>
                <a:latin typeface="Tahoma"/>
              </a:rPr>
              <a:t>       </a:t>
            </a:r>
          </a:p>
        </p:txBody>
      </p:sp>
      <p:sp>
        <p:nvSpPr>
          <p:cNvPr id="5" name="Título 1"/>
          <p:cNvSpPr txBox="1">
            <a:spLocks/>
          </p:cNvSpPr>
          <p:nvPr/>
        </p:nvSpPr>
        <p:spPr>
          <a:xfrm>
            <a:off x="727227" y="0"/>
            <a:ext cx="8237261" cy="2636912"/>
          </a:xfrm>
          <a:prstGeom prst="rect">
            <a:avLst/>
          </a:prstGeom>
          <a:scene3d>
            <a:camera prst="orthographicFront"/>
            <a:lightRig rig="threePt" dir="t"/>
          </a:scene3d>
          <a:sp3d>
            <a:bevelT prst="angle"/>
          </a:sp3d>
        </p:spPr>
        <p:txBody>
          <a:bodyPr>
            <a:prstTxWarp prst="textFadeRight">
              <a:avLst>
                <a:gd name="adj" fmla="val 31537"/>
              </a:avLst>
            </a:prstTxWarp>
            <a:sp3d extrusionH="57150">
              <a:bevelT w="38100" h="38100" prst="angle"/>
            </a:sp3d>
          </a:bodyPr>
          <a:lstStyle/>
          <a:p>
            <a:pPr algn="ctr">
              <a:spcBef>
                <a:spcPct val="0"/>
              </a:spcBef>
              <a:defRPr/>
            </a:pPr>
            <a:r>
              <a:rPr lang="en-US" sz="7200" b="1" dirty="0" err="1">
                <a:solidFill>
                  <a:srgbClr val="0070C0"/>
                </a:solidFill>
                <a:effectLst>
                  <a:outerShdw blurRad="50800" dist="88900" dir="5400000" algn="ctr" rotWithShape="0">
                    <a:srgbClr val="002060">
                      <a:alpha val="78000"/>
                    </a:srgbClr>
                  </a:outerShdw>
                </a:effectLst>
                <a:latin typeface="Tahoma"/>
              </a:rPr>
              <a:t>Preocupação</a:t>
            </a:r>
            <a:endParaRPr lang="en-US" sz="7200" b="1" dirty="0">
              <a:solidFill>
                <a:srgbClr val="0070C0"/>
              </a:solidFill>
              <a:effectLst>
                <a:outerShdw blurRad="50800" dist="88900" dir="5400000" algn="ctr" rotWithShape="0">
                  <a:srgbClr val="002060">
                    <a:alpha val="78000"/>
                  </a:srgbClr>
                </a:outerShdw>
              </a:effectLst>
              <a:latin typeface="Tahoma"/>
            </a:endParaRPr>
          </a:p>
        </p:txBody>
      </p:sp>
      <p:sp>
        <p:nvSpPr>
          <p:cNvPr id="6" name="TextBox 5"/>
          <p:cNvSpPr txBox="1"/>
          <p:nvPr/>
        </p:nvSpPr>
        <p:spPr>
          <a:xfrm>
            <a:off x="7596336" y="6237312"/>
            <a:ext cx="1296144" cy="369332"/>
          </a:xfrm>
          <a:prstGeom prst="rect">
            <a:avLst/>
          </a:prstGeom>
          <a:noFill/>
        </p:spPr>
        <p:txBody>
          <a:bodyPr wrap="square" rtlCol="0">
            <a:spAutoFit/>
          </a:bodyPr>
          <a:lstStyle/>
          <a:p>
            <a:r>
              <a:rPr lang="pt-BR" dirty="0" smtClean="0"/>
              <a:t>Versão 2.4</a:t>
            </a:r>
            <a:endParaRPr lang="en-US" dirty="0"/>
          </a:p>
        </p:txBody>
      </p:sp>
    </p:spTree>
    <p:extLst>
      <p:ext uri="{BB962C8B-B14F-4D97-AF65-F5344CB8AC3E}">
        <p14:creationId xmlns:p14="http://schemas.microsoft.com/office/powerpoint/2010/main" val="1754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900"/>
                            </p:stCondLst>
                            <p:childTnLst>
                              <p:par>
                                <p:cTn id="13" presetID="4" presetClass="entr" presetSubtype="16"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smtClean="0">
                <a:solidFill>
                  <a:srgbClr val="FFFF00"/>
                </a:solidFill>
                <a:effectLst>
                  <a:outerShdw blurRad="38100" dist="38100" dir="2700000" algn="tl">
                    <a:srgbClr val="000000">
                      <a:alpha val="43137"/>
                    </a:srgbClr>
                  </a:outerShdw>
                </a:effectLst>
              </a:rPr>
              <a:t>Ansiedade</a:t>
            </a:r>
            <a:r>
              <a:rPr lang="pt-BR" sz="2400" b="1" dirty="0"/>
              <a:t>:  </a:t>
            </a:r>
          </a:p>
          <a:p>
            <a:r>
              <a:rPr lang="pt-BR" sz="2400" b="1" dirty="0"/>
              <a:t>A </a:t>
            </a:r>
            <a:r>
              <a:rPr lang="pt-BR" sz="2400" b="1" i="1" dirty="0"/>
              <a:t>ansiedade</a:t>
            </a:r>
            <a:r>
              <a:rPr lang="pt-BR" sz="2400" b="1" dirty="0"/>
              <a:t> é uma reação à situação em que Deus me colocou. </a:t>
            </a:r>
          </a:p>
          <a:p>
            <a:r>
              <a:rPr lang="pt-BR" sz="2400" b="1" dirty="0"/>
              <a:t/>
            </a:r>
            <a:br>
              <a:rPr lang="pt-BR" sz="2400" b="1" dirty="0"/>
            </a:br>
            <a:r>
              <a:rPr lang="pt-BR" sz="2400" b="1" dirty="0"/>
              <a:t>A </a:t>
            </a:r>
            <a:r>
              <a:rPr lang="pt-BR" sz="2400" b="1" i="1" dirty="0"/>
              <a:t>ansiedade</a:t>
            </a:r>
            <a:r>
              <a:rPr lang="pt-BR" sz="2400" b="1" dirty="0"/>
              <a:t> é uma reação emocional que provoca um desejo de evitar (desejo de ignorar ou fugir). </a:t>
            </a:r>
            <a:endParaRPr lang="pt-PT" sz="2400" b="1" dirty="0" smtClean="0">
              <a:latin typeface="Arial" pitchFamily="34" charset="0"/>
              <a:cs typeface="Arial" pitchFamily="34" charset="0"/>
            </a:endParaRPr>
          </a:p>
        </p:txBody>
      </p:sp>
    </p:spTree>
    <p:extLst>
      <p:ext uri="{BB962C8B-B14F-4D97-AF65-F5344CB8AC3E}">
        <p14:creationId xmlns:p14="http://schemas.microsoft.com/office/powerpoint/2010/main" val="20193121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Pecado?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3888432"/>
          </a:xfrm>
          <a:prstGeom prst="rect">
            <a:avLst/>
          </a:prstGeom>
        </p:spPr>
        <p:txBody>
          <a:bodyPr vert="horz" lIns="91440" tIns="45720" rIns="91440" bIns="45720" rtlCol="0">
            <a:normAutofit/>
          </a:bodyPr>
          <a:lstStyle/>
          <a:p>
            <a:pPr algn="ctr"/>
            <a:r>
              <a:rPr lang="pt-PT" sz="2400" dirty="0" smtClean="0"/>
              <a:t>Muitas pessoas aceitam o medo como algo comum, ou quando é excessivo é uma doença ou um problema emocional. A verdade é que o medo é prejudicial e é PECADO:</a:t>
            </a:r>
          </a:p>
          <a:p>
            <a:pPr algn="ctr"/>
            <a:endParaRPr lang="pt-BR" sz="2400" dirty="0" smtClean="0"/>
          </a:p>
          <a:p>
            <a:pPr marL="461963" indent="-461963">
              <a:buAutoNum type="arabicParenR"/>
              <a:tabLst>
                <a:tab pos="461963" algn="l"/>
              </a:tabLst>
            </a:pPr>
            <a:r>
              <a:rPr lang="pt-BR" sz="2400" dirty="0" smtClean="0"/>
              <a:t>Violação dos mandamentos de Deus.</a:t>
            </a:r>
          </a:p>
          <a:p>
            <a:pPr marL="461963" indent="-461963">
              <a:buAutoNum type="arabicParenR"/>
              <a:tabLst>
                <a:tab pos="461963" algn="l"/>
              </a:tabLst>
            </a:pPr>
            <a:r>
              <a:rPr lang="pt-BR" sz="2400" dirty="0" smtClean="0"/>
              <a:t>Nos Controla.</a:t>
            </a:r>
          </a:p>
          <a:p>
            <a:pPr marL="461963" indent="-461963">
              <a:buAutoNum type="arabicParenR"/>
              <a:tabLst>
                <a:tab pos="461963" algn="l"/>
              </a:tabLst>
            </a:pPr>
            <a:r>
              <a:rPr lang="pt-BR" sz="2400" dirty="0" smtClean="0"/>
              <a:t>É idolatria. </a:t>
            </a:r>
          </a:p>
          <a:p>
            <a:pPr marL="461963" indent="-461963">
              <a:buAutoNum type="arabicParenR"/>
              <a:tabLst>
                <a:tab pos="461963" algn="l"/>
              </a:tabLst>
            </a:pPr>
            <a:r>
              <a:rPr lang="pt-BR" sz="2400" dirty="0" smtClean="0"/>
              <a:t>Rouba-nos a vida abundante. </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BR" sz="2400" dirty="0" smtClean="0"/>
              <a:t>Algumas pessoas podem ter problemas físicos resultantes de medo e preocupação: f</a:t>
            </a:r>
            <a:r>
              <a:rPr lang="pt-PT" sz="2400" dirty="0" smtClean="0"/>
              <a:t>adiga, asma, dor no peito, urticária, doenças variadas, pressão alta, e </a:t>
            </a:r>
            <a:r>
              <a:rPr lang="pt-PT" sz="2400" b="1" dirty="0" smtClean="0"/>
              <a:t>MUITO MAIS</a:t>
            </a:r>
            <a:r>
              <a:rPr lang="pt-PT" sz="2400" dirty="0" smtClean="0"/>
              <a:t>.</a:t>
            </a:r>
            <a:endParaRPr lang="pt-BR" sz="2400" dirty="0" smtClean="0"/>
          </a:p>
          <a:p>
            <a:endParaRPr lang="pt-BR" sz="2400" dirty="0" smtClean="0"/>
          </a:p>
          <a:p>
            <a:r>
              <a:rPr lang="pt-BR" sz="2400" dirty="0" smtClean="0"/>
              <a:t>Por exemplo, você pode ter ouvido frases como: </a:t>
            </a:r>
          </a:p>
          <a:p>
            <a:pPr marL="457200" indent="-457200">
              <a:buAutoNum type="arabicPeriod"/>
            </a:pPr>
            <a:r>
              <a:rPr lang="pt-BR" sz="2400" dirty="0" smtClean="0"/>
              <a:t>Meu filho precisa ser mais responsável, encontrar um emprego e sustentar a sua família. Cada vez que penso a esse respeito, sinto dores no estômago. </a:t>
            </a:r>
          </a:p>
          <a:p>
            <a:pPr marL="457200" indent="-457200">
              <a:buAutoNum type="arabicPeriod"/>
            </a:pPr>
            <a:r>
              <a:rPr lang="pt-BR" sz="2400" dirty="0" smtClean="0"/>
              <a:t>Minha filha precisa deixar as drogas. Meu apetite se foi, e eu perco o sono quando começo a pensar nisso. </a:t>
            </a:r>
          </a:p>
          <a:p>
            <a:pPr marL="457200" indent="-457200">
              <a:buAutoNum type="arabicPeriod"/>
            </a:pPr>
            <a:r>
              <a:rPr lang="pt-BR" sz="2400" dirty="0" smtClean="0"/>
              <a:t>Os membros da minha família precisam se converter, mas eles não querem me ouvir quando lhes falo a esse respeito. A minha pressão foi para os ares. </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5.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BR" sz="2400" dirty="0" smtClean="0"/>
              <a:t>Algumas pessoas podem ter problemas físicos resultantes de medo e preocupação: f</a:t>
            </a:r>
            <a:r>
              <a:rPr lang="pt-PT" sz="2400" dirty="0" smtClean="0"/>
              <a:t>adiga, asma, dor no peito, urticária, doenças variadas, pressão alta, e </a:t>
            </a:r>
            <a:r>
              <a:rPr lang="pt-PT" sz="2400" b="1" dirty="0" smtClean="0"/>
              <a:t>MUITO MAIS</a:t>
            </a:r>
            <a:r>
              <a:rPr lang="pt-PT" sz="2400" dirty="0" smtClean="0"/>
              <a:t>.</a:t>
            </a:r>
            <a:endParaRPr lang="pt-BR" sz="2400" dirty="0" smtClean="0"/>
          </a:p>
          <a:p>
            <a:endParaRPr lang="pt-BR" sz="2400" dirty="0" smtClean="0"/>
          </a:p>
          <a:p>
            <a:r>
              <a:rPr lang="pt-BR" sz="2400" dirty="0" smtClean="0"/>
              <a:t>Por exemplo, você pode ter ouvido frases como: </a:t>
            </a:r>
          </a:p>
          <a:p>
            <a:endParaRPr lang="pt-BR" sz="2400" dirty="0" smtClean="0"/>
          </a:p>
          <a:p>
            <a:r>
              <a:rPr lang="pt-BR" sz="2400" dirty="0" smtClean="0"/>
              <a:t>4. Meu marido traz os seus amigos para assistir filmes com cenas de violência e sexo em nossa casa. Comecei a ter um ataque de enxaqueca após outro, e estou tão preocupada a respeito de como isso poderá afetar os nossos filhos que acabei tendo uma úlcera.</a:t>
            </a:r>
          </a:p>
          <a:p>
            <a:pPr algn="ctr"/>
            <a:r>
              <a:rPr lang="pt-PT" sz="2400" dirty="0" smtClean="0"/>
              <a:t> </a:t>
            </a:r>
            <a:r>
              <a:rPr lang="pt-BR" sz="2400" dirty="0" smtClean="0"/>
              <a:t> </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BR" sz="2400" dirty="0" smtClean="0"/>
              <a:t>O estress pode causar sérios problemas. Os hormônios criados pelo </a:t>
            </a:r>
            <a:r>
              <a:rPr lang="pt-BR" sz="2400" dirty="0" err="1" smtClean="0"/>
              <a:t>estress</a:t>
            </a:r>
            <a:r>
              <a:rPr lang="pt-BR" sz="2400" dirty="0" smtClean="0"/>
              <a:t> podem ser ligados à diminuição da massa cerebral, diminuição de seu QI, sendo propensos a doenças cardíacas, câncer e envelhecimento prematuro, problemas familiarais, disfunção familiar, depressão clínica e tornando os idosos mais propensos a desenvolver demência e Alzheimer.</a:t>
            </a:r>
          </a:p>
          <a:p>
            <a:pPr algn="ctr"/>
            <a:r>
              <a:rPr lang="pt-PT" sz="2400" dirty="0" smtClean="0"/>
              <a:t> </a:t>
            </a:r>
            <a:r>
              <a:rPr lang="pt-BR" sz="2400" dirty="0" smtClean="0"/>
              <a:t> </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5.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en-US" sz="2400" dirty="0" err="1" smtClean="0"/>
              <a:t>Não</a:t>
            </a:r>
            <a:r>
              <a:rPr lang="en-US" sz="2400" dirty="0" smtClean="0"/>
              <a:t> </a:t>
            </a:r>
            <a:r>
              <a:rPr lang="en-US" sz="2400" dirty="0" err="1" smtClean="0"/>
              <a:t>estou</a:t>
            </a:r>
            <a:r>
              <a:rPr lang="en-US" sz="2400" dirty="0" smtClean="0"/>
              <a:t> </a:t>
            </a:r>
            <a:r>
              <a:rPr lang="en-US" sz="2400" dirty="0" err="1" smtClean="0"/>
              <a:t>dizendo</a:t>
            </a:r>
            <a:r>
              <a:rPr lang="en-US" sz="2400" dirty="0" smtClean="0"/>
              <a:t> </a:t>
            </a:r>
            <a:r>
              <a:rPr lang="en-US" sz="2400" dirty="0" err="1" smtClean="0"/>
              <a:t>que</a:t>
            </a:r>
            <a:r>
              <a:rPr lang="en-US" sz="2400" dirty="0" smtClean="0"/>
              <a:t> </a:t>
            </a:r>
            <a:r>
              <a:rPr lang="en-US" sz="2400" dirty="0" err="1" smtClean="0"/>
              <a:t>nossas</a:t>
            </a:r>
            <a:r>
              <a:rPr lang="en-US" sz="2400" dirty="0" smtClean="0"/>
              <a:t> </a:t>
            </a:r>
            <a:r>
              <a:rPr lang="en-US" sz="2400" dirty="0" err="1" smtClean="0"/>
              <a:t>emoções</a:t>
            </a:r>
            <a:r>
              <a:rPr lang="en-US" sz="2400" dirty="0" smtClean="0"/>
              <a:t> </a:t>
            </a:r>
            <a:r>
              <a:rPr lang="en-US" sz="2400" dirty="0" err="1" smtClean="0"/>
              <a:t>sempre</a:t>
            </a:r>
            <a:r>
              <a:rPr lang="en-US" sz="2400" dirty="0" smtClean="0"/>
              <a:t> </a:t>
            </a:r>
            <a:r>
              <a:rPr lang="en-US" sz="2400" dirty="0" err="1" smtClean="0"/>
              <a:t>causam</a:t>
            </a:r>
            <a:r>
              <a:rPr lang="en-US" sz="2400" dirty="0" smtClean="0"/>
              <a:t> </a:t>
            </a:r>
            <a:r>
              <a:rPr lang="en-US" sz="2400" dirty="0" err="1" smtClean="0"/>
              <a:t>problemas</a:t>
            </a:r>
            <a:r>
              <a:rPr lang="en-US" sz="2400" dirty="0" smtClean="0"/>
              <a:t> </a:t>
            </a:r>
            <a:r>
              <a:rPr lang="en-US" sz="2400" dirty="0" err="1" smtClean="0"/>
              <a:t>físicos</a:t>
            </a:r>
            <a:r>
              <a:rPr lang="en-US" sz="2400" dirty="0" smtClean="0"/>
              <a:t>. As </a:t>
            </a:r>
            <a:r>
              <a:rPr lang="en-US" sz="2400" dirty="0" err="1" smtClean="0"/>
              <a:t>vezes</a:t>
            </a:r>
            <a:r>
              <a:rPr lang="en-US" sz="2400" dirty="0" smtClean="0"/>
              <a:t> </a:t>
            </a:r>
            <a:r>
              <a:rPr lang="en-US" sz="2400" dirty="0" err="1" smtClean="0"/>
              <a:t>problemas</a:t>
            </a:r>
            <a:r>
              <a:rPr lang="en-US" sz="2400" dirty="0" smtClean="0"/>
              <a:t> </a:t>
            </a:r>
            <a:r>
              <a:rPr lang="en-US" sz="2400" dirty="0" err="1" smtClean="0"/>
              <a:t>físicos</a:t>
            </a:r>
            <a:r>
              <a:rPr lang="en-US" sz="2400" dirty="0" smtClean="0"/>
              <a:t> </a:t>
            </a:r>
            <a:r>
              <a:rPr lang="en-US" sz="2400" dirty="0" err="1" smtClean="0"/>
              <a:t>podem</a:t>
            </a:r>
            <a:r>
              <a:rPr lang="en-US" sz="2400" dirty="0" smtClean="0"/>
              <a:t> </a:t>
            </a:r>
            <a:r>
              <a:rPr lang="en-US" sz="2400" dirty="0" err="1" smtClean="0"/>
              <a:t>afetar</a:t>
            </a:r>
            <a:r>
              <a:rPr lang="en-US" sz="2400" dirty="0" smtClean="0"/>
              <a:t> </a:t>
            </a:r>
            <a:r>
              <a:rPr lang="en-US" sz="2400" dirty="0" err="1" smtClean="0"/>
              <a:t>nossas</a:t>
            </a:r>
            <a:r>
              <a:rPr lang="en-US" sz="2400" dirty="0" smtClean="0"/>
              <a:t> </a:t>
            </a:r>
            <a:r>
              <a:rPr lang="en-US" sz="2400" dirty="0" err="1" smtClean="0"/>
              <a:t>emoções</a:t>
            </a:r>
            <a:r>
              <a:rPr lang="en-US" sz="2400" dirty="0" smtClean="0"/>
              <a:t>.</a:t>
            </a:r>
          </a:p>
          <a:p>
            <a:endParaRPr lang="en-US" sz="2400" dirty="0" smtClean="0"/>
          </a:p>
          <a:p>
            <a:r>
              <a:rPr lang="pt-PT" sz="2400" dirty="0" smtClean="0"/>
              <a:t>As emoções podem ser afetadas por mudanças na química do corpo.</a:t>
            </a:r>
          </a:p>
          <a:p>
            <a:r>
              <a:rPr lang="pt-PT" sz="2400" dirty="0" smtClean="0"/>
              <a:t/>
            </a:r>
            <a:br>
              <a:rPr lang="pt-PT" sz="2400" dirty="0" smtClean="0"/>
            </a:br>
            <a:r>
              <a:rPr lang="pt-PT" sz="2400" dirty="0" smtClean="0"/>
              <a:t>Doença corporal e trauma podem mudar a química do corpo e podem afetar "sentimentos". Mais notáveis são a disfunção no sistema endócrino ou do sistema nervoso central, fadiga, infecções e efeitos pós-cirúrgicos. "Sentimentos negativos" em si mesmos não são pecaminosos e podem ser puramente induzidos fisicamente. </a:t>
            </a:r>
            <a:r>
              <a:rPr lang="en-US" sz="2400" dirty="0" smtClean="0"/>
              <a:t> </a:t>
            </a: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Comportamento pode mudar a química do seu corpo.</a:t>
            </a:r>
          </a:p>
          <a:p>
            <a:pPr marL="339725" indent="-339725"/>
            <a:endParaRPr lang="pt-PT" sz="1000" dirty="0"/>
          </a:p>
          <a:p>
            <a:pPr marL="339725" indent="-339725"/>
            <a:r>
              <a:rPr lang="pt-PT" sz="2400" dirty="0" smtClean="0"/>
              <a:t>1) A química do corpo pode ser mudada pelo exercício. Exercício estimula a liberação de endorfinas (um hormônio semelhante à morfina), que produz um sentimento eufórico. O exercício dissipa adrenalina excessiva. Suas escolhas sobre se e quanto você se exercita, afetam a maneira que você se sente.</a:t>
            </a:r>
          </a:p>
          <a:p>
            <a:pPr marL="339725" indent="-339725"/>
            <a:r>
              <a:rPr lang="pt-PT" sz="2400" dirty="0" smtClean="0"/>
              <a:t>2) A química do corpo pode ser mudada pelo sono. A maioria das pessoas é privada de sono. Além disso, elas raramente são totalmente relaxadas mentalmente e fisicamente. Um corpo relaxado e mente realmente desligadas dos efeitos do sistema nervoso simpático (adrenalina e produção de cortisol, e assim por diante). Seu corpo não vai descansar enquanto você não relaxa.</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Estamos falando sobre as mudanças na química do corpo com base em processos biológicos conhecidos no funcionamento principalmente dos sistemas autônomo nervoso e endócrino. Estas são alterações químicas comprovadas que afetam os sentimentos. Estas mudanças químicas não devem ser confundidas com as teorias do "desequilíbrio químico no cérebro" promovidas pela indústria farmacêutica como causas de problemas psiquiátricos.</a:t>
            </a:r>
            <a:r>
              <a:rPr lang="pt-BR"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As disfunções endócrinas que podem produzir "sentimentos bem negativos" incluem hipertireoidismo, hiperparatiroidismo, hipotireoidismo, hipoparatireoidismo, doença de Cushing, doença de Addison, síndrome pré-menstrual e hiperaldosteronismo. As disfunções do sistema nervoso central que podem produzir "sentimentos negativos" incluem a doença de Parkinson, infecções, doença vascular (acidente vascular cerebral), tumores, epilepsia, narcolepsia, esclerose múltipla, doença de Wilson e doença de Alzheimer.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a:t>
            </a:r>
            <a:r>
              <a:rPr lang="pt-BR" sz="2400" b="1" dirty="0" smtClean="0">
                <a:latin typeface="Arial" pitchFamily="34" charset="0"/>
                <a:cs typeface="Arial" pitchFamily="34" charset="0"/>
              </a:rPr>
              <a:t>.  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Muitos outros problemas médicos também produzem "sentimentos negativos", incluindo disfunções auto-imunes, como lúpus e artrite reumatóide, doenças infecciosas crônicas, anemia, deficiências de eletrólitos, e assim por diante. </a:t>
            </a:r>
            <a:r>
              <a:rPr lang="pt-PT" sz="2400" b="1" dirty="0" smtClean="0"/>
              <a:t>Estas possibilidades sublinham a necessidade de um exame médico completo por um médico que esteja disposto a explorar causas não psiquiátricas de sintomas deprimidos.</a:t>
            </a: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5.  </a:t>
            </a:r>
            <a:r>
              <a:rPr lang="pt-BR" sz="2400" b="1" dirty="0" smtClean="0">
                <a:latin typeface="Arial" pitchFamily="34" charset="0"/>
                <a:cs typeface="Arial" pitchFamily="34" charset="0"/>
              </a:rPr>
              <a:t>Prejudica Nosso Corpo.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Medicamentos cujos efeitos colaterais mimetizam ansiedade incluem anestésicos, medicamentos para a dor, medicamentos para dilatar os brônquios nos pulmões, medicamentos anti-espasmódicos, insulina, medicamentos para a tiróide, anti-histamínicos, descongestionantes, medicamentos para a pressão arterial, medicamentos dietéticos (incluindo aqueles não prescritos e alguns produtos nutricionais que reduzem peso - "queimadores de gordura” - que podem conter efedrina) e lítio.</a:t>
            </a:r>
          </a:p>
          <a:p>
            <a:endParaRPr lang="en-US" sz="2400" dirty="0" smtClean="0"/>
          </a:p>
          <a:p>
            <a:r>
              <a:rPr lang="en-US" sz="2400" dirty="0" smtClean="0"/>
              <a:t> </a:t>
            </a:r>
          </a:p>
          <a:p>
            <a:r>
              <a:rPr lang="en-US" sz="2400" dirty="0" smtClean="0"/>
              <a:t> </a:t>
            </a:r>
            <a:r>
              <a:rPr lang="pt-PT" sz="2400" dirty="0" smtClean="0"/>
              <a:t> </a:t>
            </a:r>
            <a:r>
              <a:rPr lang="pt-BR" sz="2400" dirty="0" smtClean="0"/>
              <a:t> </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smtClean="0">
                <a:solidFill>
                  <a:srgbClr val="FFFF00"/>
                </a:solidFill>
                <a:effectLst>
                  <a:outerShdw blurRad="38100" dist="38100" dir="2700000" algn="tl">
                    <a:srgbClr val="000000">
                      <a:alpha val="43137"/>
                    </a:srgbClr>
                  </a:outerShdw>
                </a:effectLst>
              </a:rPr>
              <a:t>Medo</a:t>
            </a:r>
            <a:r>
              <a:rPr lang="pt-BR" sz="2400" b="1" dirty="0"/>
              <a:t>: O </a:t>
            </a:r>
            <a:r>
              <a:rPr lang="pt-BR" sz="2400" b="1" i="1" dirty="0"/>
              <a:t>medo</a:t>
            </a:r>
            <a:r>
              <a:rPr lang="pt-BR" sz="2400" b="1" dirty="0"/>
              <a:t> define-se como uma perturbação angustiante do espírito devido a um risco real ou imaginário; a partir do momento em que o medo se </a:t>
            </a:r>
            <a:r>
              <a:rPr lang="pt-BR" sz="2400" b="1" dirty="0" smtClean="0"/>
              <a:t>apodera </a:t>
            </a:r>
            <a:r>
              <a:rPr lang="pt-BR" sz="2400" b="1" dirty="0"/>
              <a:t>do </a:t>
            </a:r>
            <a:r>
              <a:rPr lang="pt-BR" sz="2400" b="1" dirty="0" smtClean="0"/>
              <a:t>controle </a:t>
            </a:r>
            <a:r>
              <a:rPr lang="pt-BR" sz="2400" b="1" dirty="0"/>
              <a:t>cerebral e que o indivíduo já não </a:t>
            </a:r>
            <a:r>
              <a:rPr lang="pt-BR" sz="2400" b="1" dirty="0" err="1" smtClean="0"/>
              <a:t>consigue</a:t>
            </a:r>
            <a:r>
              <a:rPr lang="pt-BR" sz="2400" b="1" dirty="0" smtClean="0"/>
              <a:t> </a:t>
            </a:r>
            <a:r>
              <a:rPr lang="pt-BR" sz="2400" b="1" dirty="0"/>
              <a:t>pensar de forma racional, o mesmo está perante uma situação de terror.</a:t>
            </a:r>
          </a:p>
          <a:p>
            <a:r>
              <a:rPr lang="pt-BR" sz="2400" b="1" dirty="0"/>
              <a:t> </a:t>
            </a:r>
          </a:p>
          <a:p>
            <a:r>
              <a:rPr lang="pt-BR" sz="2400" b="1" i="1" dirty="0"/>
              <a:t>Medo</a:t>
            </a:r>
            <a:r>
              <a:rPr lang="pt-BR" sz="2400" b="1" dirty="0"/>
              <a:t> é o tipo de preocupação que traz estresse e domina nossa mente e pensamento. </a:t>
            </a:r>
            <a:r>
              <a:rPr lang="pt-PT" sz="2400" b="1" dirty="0"/>
              <a:t>O objetivo do medo é a autopreservação! </a:t>
            </a:r>
            <a:endParaRPr lang="pt-BR" sz="2400" b="1" dirty="0"/>
          </a:p>
          <a:p>
            <a:r>
              <a:rPr lang="pt-BR" sz="2400" b="1" dirty="0"/>
              <a:t> </a:t>
            </a:r>
            <a:endParaRPr lang="pt-PT" sz="2400" b="1" dirty="0" smtClean="0">
              <a:latin typeface="Arial" pitchFamily="34" charset="0"/>
              <a:cs typeface="Arial" pitchFamily="34" charset="0"/>
            </a:endParaRPr>
          </a:p>
        </p:txBody>
      </p:sp>
    </p:spTree>
    <p:extLst>
      <p:ext uri="{BB962C8B-B14F-4D97-AF65-F5344CB8AC3E}">
        <p14:creationId xmlns:p14="http://schemas.microsoft.com/office/powerpoint/2010/main" val="6638191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a:t>
            </a:r>
            <a:r>
              <a:rPr lang="pt-BR" sz="2400" b="1" dirty="0" smtClean="0">
                <a:latin typeface="Arial" pitchFamily="34" charset="0"/>
                <a:cs typeface="Arial" pitchFamily="34" charset="0"/>
              </a:rPr>
              <a:t>.  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buNone/>
            </a:pPr>
            <a:r>
              <a:rPr lang="pt-PT" sz="2400" dirty="0" smtClean="0"/>
              <a:t>Seja real ou imaginário, a ansiedade, preocupação ou medo são os inimigos da fé. Tanto faz se a sua preocupação já está te oprimindo ou apenas potencialmente te oprimindo, é um inimigo da fé.</a:t>
            </a:r>
          </a:p>
          <a:p>
            <a:pPr>
              <a:buNone/>
            </a:pPr>
            <a:endParaRPr lang="pt-PT" sz="2400" dirty="0" smtClean="0"/>
          </a:p>
          <a:p>
            <a:r>
              <a:rPr lang="pt-BR" sz="2400" dirty="0" smtClean="0"/>
              <a:t>Preocupação é fruto da descrença ou dúvida. A presença de ansiedade, preocupação ou medo indica que há algo ou alguém controlando sua vida além de Deus.</a:t>
            </a:r>
          </a:p>
          <a:p>
            <a:pPr>
              <a:buNone/>
            </a:pPr>
            <a:endParaRPr lang="pt-PT" sz="2400" dirty="0" smtClean="0"/>
          </a:p>
          <a:p>
            <a:pP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buNone/>
            </a:pPr>
            <a:r>
              <a:rPr lang="pt-PT" sz="2400" dirty="0" smtClean="0"/>
              <a:t>A preocupação é incapaz de realizar qualquer coisa produtiva.</a:t>
            </a:r>
          </a:p>
          <a:p>
            <a:pPr algn="ctr">
              <a:buNone/>
            </a:pPr>
            <a:endParaRPr lang="pt-PT" sz="2400" dirty="0" smtClean="0"/>
          </a:p>
          <a:p>
            <a:pPr algn="ctr">
              <a:buNone/>
            </a:pPr>
            <a:r>
              <a:rPr lang="pt-PT" sz="2400" dirty="0" smtClean="0"/>
              <a:t>Mateus 6:27</a:t>
            </a:r>
            <a:br>
              <a:rPr lang="pt-PT" sz="2400" dirty="0" smtClean="0"/>
            </a:br>
            <a:r>
              <a:rPr lang="pt-PT" sz="2400" dirty="0" smtClean="0"/>
              <a:t>“</a:t>
            </a:r>
            <a:r>
              <a:rPr lang="pt-BR" sz="2400" i="1" dirty="0" smtClean="0"/>
              <a:t>E </a:t>
            </a:r>
            <a:r>
              <a:rPr lang="pt-BR" sz="2400" i="1" dirty="0"/>
              <a:t>qual de vós poderá, com todos os seus cuidados, acrescentar um côvado à sua estatura</a:t>
            </a:r>
            <a:r>
              <a:rPr lang="pt-BR" sz="2400" i="1" dirty="0" smtClean="0"/>
              <a:t>?</a:t>
            </a:r>
            <a:r>
              <a:rPr lang="pt-BR" sz="2400" dirty="0" smtClean="0"/>
              <a:t>”</a:t>
            </a:r>
          </a:p>
          <a:p>
            <a:pPr algn="ctr">
              <a:buNone/>
            </a:pPr>
            <a:endParaRPr lang="pt-BR" sz="2400" dirty="0"/>
          </a:p>
          <a:p>
            <a:pPr algn="ctr">
              <a:buNone/>
            </a:pPr>
            <a:r>
              <a:rPr lang="pt-BR" sz="2400" dirty="0"/>
              <a:t>Jó 14:5  </a:t>
            </a:r>
            <a:endParaRPr lang="pt-BR" sz="2400" dirty="0" smtClean="0"/>
          </a:p>
          <a:p>
            <a:pPr algn="ctr">
              <a:buNone/>
            </a:pPr>
            <a:r>
              <a:rPr lang="pt-BR" sz="2400" dirty="0" smtClean="0"/>
              <a:t>“</a:t>
            </a:r>
            <a:r>
              <a:rPr lang="pt-BR" sz="2400" i="1" dirty="0" smtClean="0"/>
              <a:t>Visto </a:t>
            </a:r>
            <a:r>
              <a:rPr lang="pt-BR" sz="2400" i="1" dirty="0"/>
              <a:t>que os seus dias estão determinados, contigo está o número dos seus meses; e tu lhe puseste limites, e não passará além deles</a:t>
            </a:r>
            <a:r>
              <a:rPr lang="pt-BR" sz="2400" dirty="0" smtClean="0"/>
              <a:t>.”</a:t>
            </a:r>
            <a:r>
              <a:rPr lang="pt-PT" sz="2400" dirty="0" smtClean="0"/>
              <a:t> </a:t>
            </a: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dissolv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buNone/>
            </a:pPr>
            <a:r>
              <a:rPr lang="pt-PT" sz="2400" dirty="0" smtClean="0"/>
              <a:t>A preocupação não é  uma caracteristica do salvo. </a:t>
            </a:r>
            <a:br>
              <a:rPr lang="pt-PT" sz="2400" dirty="0" smtClean="0"/>
            </a:br>
            <a:endParaRPr lang="pt-PT" sz="2400" dirty="0" smtClean="0"/>
          </a:p>
          <a:p>
            <a:pPr marL="342900" indent="-342900">
              <a:buFont typeface="Arial" panose="020B0604020202020204" pitchFamily="34" charset="0"/>
              <a:buChar char="•"/>
            </a:pPr>
            <a:r>
              <a:rPr lang="pt-PT" sz="2400" dirty="0" smtClean="0"/>
              <a:t>O medroso luta contra Deus</a:t>
            </a:r>
          </a:p>
          <a:p>
            <a:pPr marL="342900" indent="-342900">
              <a:buFont typeface="Arial" panose="020B0604020202020204" pitchFamily="34" charset="0"/>
              <a:buChar char="•"/>
            </a:pPr>
            <a:r>
              <a:rPr lang="pt-PT" sz="2400" dirty="0" smtClean="0"/>
              <a:t>O medroso não conhece as Escrituras</a:t>
            </a:r>
          </a:p>
          <a:p>
            <a:pPr marL="342900" indent="-342900">
              <a:buFont typeface="Arial" panose="020B0604020202020204" pitchFamily="34" charset="0"/>
              <a:buChar char="•"/>
            </a:pPr>
            <a:r>
              <a:rPr lang="pt-PT" sz="2400" dirty="0" smtClean="0"/>
              <a:t>O </a:t>
            </a:r>
            <a:r>
              <a:rPr lang="pt-PT" sz="2400" dirty="0"/>
              <a:t>medroso não </a:t>
            </a:r>
            <a:r>
              <a:rPr lang="pt-PT" sz="2400" dirty="0" smtClean="0"/>
              <a:t>acredita nas Escrituras</a:t>
            </a:r>
          </a:p>
          <a:p>
            <a:pPr marL="342900" indent="-342900">
              <a:buFont typeface="Arial" panose="020B0604020202020204" pitchFamily="34" charset="0"/>
              <a:buChar char="•"/>
            </a:pPr>
            <a:r>
              <a:rPr lang="pt-PT" sz="2400" dirty="0" smtClean="0"/>
              <a:t>O </a:t>
            </a:r>
            <a:r>
              <a:rPr lang="pt-PT" sz="2400" dirty="0"/>
              <a:t>medroso é </a:t>
            </a:r>
            <a:r>
              <a:rPr lang="pt-PT" sz="2400" dirty="0" smtClean="0"/>
              <a:t>dominado pelas circunstâncias</a:t>
            </a:r>
          </a:p>
          <a:p>
            <a:pPr marL="342900" indent="-342900">
              <a:buFont typeface="Arial" panose="020B0604020202020204" pitchFamily="34" charset="0"/>
              <a:buChar char="•"/>
            </a:pPr>
            <a:r>
              <a:rPr lang="pt-PT" sz="2400" dirty="0"/>
              <a:t>O medroso desconfia </a:t>
            </a:r>
            <a:r>
              <a:rPr lang="pt-PT" sz="2400" dirty="0" smtClean="0"/>
              <a:t>de Deus</a:t>
            </a:r>
          </a:p>
        </p:txBody>
      </p:sp>
    </p:spTree>
    <p:extLst>
      <p:ext uri="{BB962C8B-B14F-4D97-AF65-F5344CB8AC3E}">
        <p14:creationId xmlns:p14="http://schemas.microsoft.com/office/powerpoint/2010/main" val="24982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BR" sz="2400" dirty="0" smtClean="0"/>
              <a:t>Jesus descreve as pessoas com preocupação como tendo “pouca fé”.</a:t>
            </a:r>
          </a:p>
          <a:p>
            <a:endParaRPr lang="pt-BR" sz="2400" dirty="0" smtClean="0"/>
          </a:p>
          <a:p>
            <a:pPr algn="ctr"/>
            <a:r>
              <a:rPr lang="pt-BR" sz="2400" dirty="0" smtClean="0"/>
              <a:t>Mateus 6:30 </a:t>
            </a:r>
          </a:p>
          <a:p>
            <a:pPr algn="ctr"/>
            <a:r>
              <a:rPr lang="pt-BR" sz="2400" dirty="0" smtClean="0"/>
              <a:t>“</a:t>
            </a:r>
            <a:r>
              <a:rPr lang="pt-BR" sz="2400" i="1" dirty="0" smtClean="0"/>
              <a:t>Pois, se Deus assim veste a erva do campo, que hoje existe, e amanhã é lançada no forno, não vos vestirá muito mais a vós, homens de </a:t>
            </a:r>
            <a:r>
              <a:rPr lang="pt-BR" sz="2400" b="1" i="1" dirty="0" smtClean="0"/>
              <a:t>pouca fé</a:t>
            </a:r>
            <a:r>
              <a:rPr lang="pt-BR" sz="2400" i="1" dirty="0" smtClean="0"/>
              <a:t>?</a:t>
            </a:r>
            <a:r>
              <a:rPr lang="pt-BR" sz="2400" dirty="0" smtClean="0"/>
              <a:t>”</a:t>
            </a:r>
          </a:p>
          <a:p>
            <a:pPr algn="ctr"/>
            <a:endParaRPr lang="pt-BR" sz="2400" dirty="0" smtClean="0"/>
          </a:p>
          <a:p>
            <a:pPr algn="ctr"/>
            <a:r>
              <a:rPr lang="pt-BR" sz="2400" dirty="0" smtClean="0"/>
              <a:t>Mateus 8:26 </a:t>
            </a:r>
          </a:p>
          <a:p>
            <a:pPr algn="ctr"/>
            <a:r>
              <a:rPr lang="pt-BR" sz="2400" dirty="0" smtClean="0"/>
              <a:t>“</a:t>
            </a:r>
            <a:r>
              <a:rPr lang="pt-BR" sz="2400" i="1" dirty="0" smtClean="0"/>
              <a:t>E ele disse-lhes: Por que temeis, homens de </a:t>
            </a:r>
            <a:r>
              <a:rPr lang="pt-BR" sz="2400" b="1" i="1" dirty="0" smtClean="0"/>
              <a:t>pouca fé</a:t>
            </a:r>
            <a:r>
              <a:rPr lang="pt-BR" sz="2400" i="1" dirty="0" smtClean="0"/>
              <a:t>? Então, levantando-se, repreendeu os ventos e o mar, e seguiu-se uma grande bonança</a:t>
            </a:r>
            <a:r>
              <a:rPr lang="pt-BR"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dissolve">
                                      <p:cBhvr>
                                        <p:cTn id="20" dur="500"/>
                                        <p:tgtEl>
                                          <p:spTgt spid="6">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BR" sz="2400" dirty="0" smtClean="0"/>
              <a:t>Jesus descreve as pessoas com preocupação como tendo “pouco fé”.</a:t>
            </a:r>
          </a:p>
          <a:p>
            <a:endParaRPr lang="pt-BR" sz="2400" dirty="0" smtClean="0"/>
          </a:p>
          <a:p>
            <a:pPr algn="ctr"/>
            <a:r>
              <a:rPr lang="pt-BR" sz="2400" dirty="0" smtClean="0"/>
              <a:t>Mateus 14:31 </a:t>
            </a:r>
          </a:p>
          <a:p>
            <a:pPr algn="ctr"/>
            <a:r>
              <a:rPr lang="pt-BR" sz="2400" dirty="0" smtClean="0"/>
              <a:t>“</a:t>
            </a:r>
            <a:r>
              <a:rPr lang="pt-BR" sz="2400" i="1" dirty="0" smtClean="0"/>
              <a:t>E logo Jesus, estendendo a mão, segurou-o, e disse-lhe: Homem de </a:t>
            </a:r>
            <a:r>
              <a:rPr lang="pt-BR" sz="2400" i="1" u="sng" dirty="0" smtClean="0"/>
              <a:t>pouca fé</a:t>
            </a:r>
            <a:r>
              <a:rPr lang="pt-BR" sz="2400" i="1" dirty="0" smtClean="0"/>
              <a:t>, por que duvidaste?</a:t>
            </a:r>
            <a:r>
              <a:rPr lang="pt-BR" sz="2400" dirty="0" smtClean="0"/>
              <a:t>”</a:t>
            </a:r>
          </a:p>
          <a:p>
            <a:pPr algn="ctr"/>
            <a:endParaRPr lang="pt-BR" sz="2400" dirty="0" smtClean="0"/>
          </a:p>
          <a:p>
            <a:pPr algn="ctr"/>
            <a:r>
              <a:rPr lang="pt-BR" sz="2400" dirty="0" smtClean="0"/>
              <a:t>Mateus 16:8 </a:t>
            </a:r>
          </a:p>
          <a:p>
            <a:pPr algn="ctr"/>
            <a:r>
              <a:rPr lang="pt-BR" sz="2400" dirty="0" smtClean="0"/>
              <a:t>“</a:t>
            </a:r>
            <a:r>
              <a:rPr lang="pt-BR" sz="2400" i="1" dirty="0" smtClean="0"/>
              <a:t>E Jesus, percebendo isso, disse: Por que arrazoais entre vós, homens de </a:t>
            </a:r>
            <a:r>
              <a:rPr lang="pt-BR" sz="2400" b="1" i="1" dirty="0" smtClean="0"/>
              <a:t>pouca fé</a:t>
            </a:r>
            <a:r>
              <a:rPr lang="pt-BR" sz="2400" i="1" dirty="0" smtClean="0"/>
              <a:t>, sobre o não terdes trazido pão?</a:t>
            </a:r>
            <a:r>
              <a:rPr lang="pt-B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dissolv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Procupação é uma perda de tempo. Isso tem sido declarado em várias maneiras:</a:t>
            </a:r>
          </a:p>
          <a:p>
            <a:endParaRPr lang="pt-PT" sz="2400" dirty="0" smtClean="0"/>
          </a:p>
          <a:p>
            <a:endParaRPr lang="pt-PT" sz="2400" dirty="0" smtClean="0"/>
          </a:p>
          <a:p>
            <a:endParaRPr lang="pt-PT" sz="2400" dirty="0" smtClean="0"/>
          </a:p>
          <a:p>
            <a:endParaRPr lang="pt-PT" sz="2400" dirty="0" smtClean="0"/>
          </a:p>
          <a:p>
            <a:r>
              <a:rPr lang="pt-PT" sz="2400" dirty="0" smtClean="0"/>
              <a:t/>
            </a:r>
            <a:br>
              <a:rPr lang="pt-PT" sz="2400" dirty="0" smtClean="0"/>
            </a:b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
        <p:nvSpPr>
          <p:cNvPr id="8" name="TextBox 7"/>
          <p:cNvSpPr txBox="1"/>
          <p:nvPr/>
        </p:nvSpPr>
        <p:spPr>
          <a:xfrm>
            <a:off x="395536" y="2996952"/>
            <a:ext cx="8424936" cy="461665"/>
          </a:xfrm>
          <a:prstGeom prst="rect">
            <a:avLst/>
          </a:prstGeom>
          <a:solidFill>
            <a:schemeClr val="accent1">
              <a:lumMod val="40000"/>
              <a:lumOff val="60000"/>
            </a:schemeClr>
          </a:solidFill>
          <a:ln>
            <a:solidFill>
              <a:schemeClr val="accent1"/>
            </a:solidFill>
          </a:ln>
          <a:scene3d>
            <a:camera prst="orthographicFront"/>
            <a:lightRig rig="threePt" dir="t"/>
          </a:scene3d>
          <a:sp3d>
            <a:bevelT/>
          </a:sp3d>
        </p:spPr>
        <p:txBody>
          <a:bodyPr wrap="square" rtlCol="0">
            <a:spAutoFit/>
          </a:bodyPr>
          <a:lstStyle/>
          <a:p>
            <a:pPr algn="ctr"/>
            <a:r>
              <a:rPr lang="pt-PT" sz="2400" dirty="0" smtClean="0"/>
              <a:t>“99% das coisas que você se preocupa nunca acontecem.”</a:t>
            </a:r>
          </a:p>
        </p:txBody>
      </p:sp>
      <p:sp>
        <p:nvSpPr>
          <p:cNvPr id="10" name="TextBox 9"/>
          <p:cNvSpPr txBox="1"/>
          <p:nvPr/>
        </p:nvSpPr>
        <p:spPr>
          <a:xfrm>
            <a:off x="395536" y="4077072"/>
            <a:ext cx="8424936" cy="1938992"/>
          </a:xfrm>
          <a:prstGeom prst="rect">
            <a:avLst/>
          </a:prstGeom>
          <a:solidFill>
            <a:schemeClr val="accent1">
              <a:lumMod val="40000"/>
              <a:lumOff val="60000"/>
            </a:schemeClr>
          </a:solidFill>
          <a:ln>
            <a:solidFill>
              <a:schemeClr val="accent1"/>
            </a:solidFill>
          </a:ln>
          <a:scene3d>
            <a:camera prst="orthographicFront"/>
            <a:lightRig rig="threePt" dir="t"/>
          </a:scene3d>
          <a:sp3d>
            <a:bevelT/>
          </a:sp3d>
        </p:spPr>
        <p:txBody>
          <a:bodyPr wrap="square" rtlCol="0">
            <a:spAutoFit/>
          </a:bodyPr>
          <a:lstStyle/>
          <a:p>
            <a:pPr algn="ctr"/>
            <a:r>
              <a:rPr lang="pt-PT" sz="2400" dirty="0" smtClean="0"/>
              <a:t>Alguem falou que:</a:t>
            </a:r>
          </a:p>
          <a:p>
            <a:pPr algn="ctr"/>
            <a:r>
              <a:rPr lang="pt-PT" sz="2400" dirty="0" smtClean="0"/>
              <a:t>40% nunca acontecem</a:t>
            </a:r>
            <a:br>
              <a:rPr lang="pt-PT" sz="2400" dirty="0" smtClean="0"/>
            </a:br>
            <a:r>
              <a:rPr lang="pt-PT" sz="2400" dirty="0" smtClean="0"/>
              <a:t>30% é passado que não pode ser alterado</a:t>
            </a:r>
            <a:br>
              <a:rPr lang="pt-PT" sz="2400" dirty="0" smtClean="0"/>
            </a:br>
            <a:r>
              <a:rPr lang="pt-PT" sz="2400" dirty="0" smtClean="0"/>
              <a:t>22% coisas insignificantes</a:t>
            </a:r>
            <a:br>
              <a:rPr lang="pt-PT" sz="2400" dirty="0" smtClean="0"/>
            </a:br>
            <a:r>
              <a:rPr lang="pt-PT" sz="2400" dirty="0" smtClean="0"/>
              <a:t>8% legítimo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a:t>Procupação é uma perda de tempo. Isso tem sido declarado em várias maneiras:</a:t>
            </a:r>
          </a:p>
          <a:p>
            <a:endParaRPr lang="pt-PT" sz="2400" dirty="0" smtClean="0"/>
          </a:p>
          <a:p>
            <a:endParaRPr lang="pt-PT" sz="2400" dirty="0" smtClean="0"/>
          </a:p>
          <a:p>
            <a:endParaRPr lang="pt-PT" sz="2400" dirty="0" smtClean="0"/>
          </a:p>
          <a:p>
            <a:endParaRPr lang="pt-PT" sz="2400" dirty="0" smtClean="0"/>
          </a:p>
          <a:p>
            <a:r>
              <a:rPr lang="pt-PT" sz="2400" dirty="0" smtClean="0"/>
              <a:t/>
            </a:r>
            <a:br>
              <a:rPr lang="pt-PT" sz="2400" dirty="0" smtClean="0"/>
            </a:b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
        <p:nvSpPr>
          <p:cNvPr id="8" name="TextBox 7"/>
          <p:cNvSpPr txBox="1"/>
          <p:nvPr/>
        </p:nvSpPr>
        <p:spPr>
          <a:xfrm>
            <a:off x="395536" y="2996952"/>
            <a:ext cx="8424936" cy="3785652"/>
          </a:xfrm>
          <a:prstGeom prst="rect">
            <a:avLst/>
          </a:prstGeom>
          <a:solidFill>
            <a:schemeClr val="accent1">
              <a:lumMod val="40000"/>
              <a:lumOff val="60000"/>
            </a:schemeClr>
          </a:solidFill>
          <a:ln>
            <a:solidFill>
              <a:schemeClr val="accent1"/>
            </a:solidFill>
          </a:ln>
          <a:scene3d>
            <a:camera prst="orthographicFront"/>
            <a:lightRig rig="threePt" dir="t"/>
          </a:scene3d>
          <a:sp3d>
            <a:bevelT/>
          </a:sp3d>
        </p:spPr>
        <p:txBody>
          <a:bodyPr wrap="square" rtlCol="0">
            <a:spAutoFit/>
          </a:bodyPr>
          <a:lstStyle/>
          <a:p>
            <a:pPr algn="ctr"/>
            <a:r>
              <a:rPr lang="pt-PT" sz="2400" dirty="0" smtClean="0"/>
              <a:t>Hà mais de quinhentos anos, Michel de Montaigne disse: "Minha vida foi preenchida com terrível desgraça; a maioria das quais nunca aconteceu.“ </a:t>
            </a:r>
          </a:p>
          <a:p>
            <a:pPr algn="ctr"/>
            <a:endParaRPr lang="pt-PT" sz="2400" dirty="0" smtClean="0"/>
          </a:p>
          <a:p>
            <a:pPr algn="ctr"/>
            <a:r>
              <a:rPr lang="pt-PT" sz="2400" dirty="0" smtClean="0"/>
              <a:t>Agora há um estudo que prova isso. Este estudo analisou as nossas calamidades imaginadas que nunca se materializam. Neste estudo, os indivíduos foram convidados a escrever suas preocupações durante um período prolongado de tempo e, em seguida, identificar quais de seus infortúnios imaginados realmente não aconteceram. </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a:t>Procupação é uma perda de tempo. Isso tem sido declarado em várias maneiras:</a:t>
            </a:r>
          </a:p>
          <a:p>
            <a:endParaRPr lang="pt-PT" sz="2400" dirty="0" smtClean="0"/>
          </a:p>
          <a:p>
            <a:endParaRPr lang="pt-PT" sz="2400" dirty="0" smtClean="0"/>
          </a:p>
          <a:p>
            <a:endParaRPr lang="pt-PT" sz="2400" dirty="0" smtClean="0"/>
          </a:p>
          <a:p>
            <a:endParaRPr lang="pt-PT" sz="2400" dirty="0" smtClean="0"/>
          </a:p>
          <a:p>
            <a:r>
              <a:rPr lang="pt-PT" sz="2400" dirty="0" smtClean="0"/>
              <a:t/>
            </a:r>
            <a:br>
              <a:rPr lang="pt-PT" sz="2400" dirty="0" smtClean="0"/>
            </a:b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
        <p:nvSpPr>
          <p:cNvPr id="8" name="TextBox 7"/>
          <p:cNvSpPr txBox="1"/>
          <p:nvPr/>
        </p:nvSpPr>
        <p:spPr>
          <a:xfrm>
            <a:off x="395536" y="2996952"/>
            <a:ext cx="8424936" cy="3785652"/>
          </a:xfrm>
          <a:prstGeom prst="rect">
            <a:avLst/>
          </a:prstGeom>
          <a:solidFill>
            <a:schemeClr val="accent1">
              <a:lumMod val="40000"/>
              <a:lumOff val="60000"/>
            </a:schemeClr>
          </a:solidFill>
          <a:ln>
            <a:solidFill>
              <a:schemeClr val="accent1"/>
            </a:solidFill>
          </a:ln>
          <a:scene3d>
            <a:camera prst="orthographicFront"/>
            <a:lightRig rig="threePt" dir="t"/>
          </a:scene3d>
          <a:sp3d>
            <a:bevelT/>
          </a:sp3d>
        </p:spPr>
        <p:txBody>
          <a:bodyPr wrap="square" rtlCol="0">
            <a:spAutoFit/>
          </a:bodyPr>
          <a:lstStyle/>
          <a:p>
            <a:pPr algn="ctr"/>
            <a:r>
              <a:rPr lang="pt-PT" sz="2400" dirty="0" smtClean="0"/>
              <a:t>Hà mais de quinhentos anos, Michel de Montaigne disse: "Minha vida foi preenchida com terrível desgraça; a maioria das quais nunca aconteceu.“ </a:t>
            </a:r>
          </a:p>
          <a:p>
            <a:pPr algn="ctr"/>
            <a:endParaRPr lang="pt-PT" sz="2400" dirty="0" smtClean="0"/>
          </a:p>
          <a:p>
            <a:pPr algn="ctr"/>
            <a:r>
              <a:rPr lang="pt-PT" sz="2400" dirty="0" smtClean="0"/>
              <a:t>Resultado: </a:t>
            </a:r>
          </a:p>
          <a:p>
            <a:pPr marL="339725" indent="-339725">
              <a:buFont typeface="Wingdings" pitchFamily="2" charset="2"/>
              <a:buChar char="Ø"/>
            </a:pPr>
            <a:r>
              <a:rPr lang="pt-PT" sz="2400" dirty="0" smtClean="0"/>
              <a:t>85% dos assuntos preocupados nunca aconteceram, e com os 15% que aconteceram, </a:t>
            </a:r>
          </a:p>
          <a:p>
            <a:pPr marL="339725" indent="-339725">
              <a:buFont typeface="Wingdings" pitchFamily="2" charset="2"/>
              <a:buChar char="Ø"/>
            </a:pPr>
            <a:r>
              <a:rPr lang="pt-PT" sz="2400" dirty="0" smtClean="0"/>
              <a:t>79% dos sujeitos descobriram que eles poderiam lidar com a dificuldade melhor do que o esperado, ou que a dificuldade lhes ensinou uma lição importante. </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dissolv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a:t>Procupação é uma perda de tempo. Isso tem sido declarado em várias maneiras:</a:t>
            </a:r>
          </a:p>
          <a:p>
            <a:endParaRPr lang="pt-PT" sz="2400" dirty="0" smtClean="0"/>
          </a:p>
          <a:p>
            <a:endParaRPr lang="pt-PT" sz="2400" dirty="0" smtClean="0"/>
          </a:p>
          <a:p>
            <a:endParaRPr lang="pt-PT" sz="2400" dirty="0" smtClean="0"/>
          </a:p>
          <a:p>
            <a:endParaRPr lang="pt-PT" sz="2400" dirty="0" smtClean="0"/>
          </a:p>
          <a:p>
            <a:r>
              <a:rPr lang="pt-PT" sz="2400" dirty="0" smtClean="0"/>
              <a:t/>
            </a:r>
            <a:br>
              <a:rPr lang="pt-PT" sz="2400" dirty="0" smtClean="0"/>
            </a:b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
        <p:nvSpPr>
          <p:cNvPr id="8" name="TextBox 7"/>
          <p:cNvSpPr txBox="1"/>
          <p:nvPr/>
        </p:nvSpPr>
        <p:spPr>
          <a:xfrm>
            <a:off x="395536" y="2996952"/>
            <a:ext cx="8424936" cy="3046988"/>
          </a:xfrm>
          <a:prstGeom prst="rect">
            <a:avLst/>
          </a:prstGeom>
          <a:solidFill>
            <a:schemeClr val="accent1">
              <a:lumMod val="40000"/>
              <a:lumOff val="60000"/>
            </a:schemeClr>
          </a:solidFill>
          <a:ln>
            <a:solidFill>
              <a:schemeClr val="accent1"/>
            </a:solidFill>
          </a:ln>
          <a:scene3d>
            <a:camera prst="orthographicFront"/>
            <a:lightRig rig="threePt" dir="t"/>
          </a:scene3d>
          <a:sp3d>
            <a:bevelT/>
          </a:sp3d>
        </p:spPr>
        <p:txBody>
          <a:bodyPr wrap="square" rtlCol="0">
            <a:spAutoFit/>
          </a:bodyPr>
          <a:lstStyle/>
          <a:p>
            <a:pPr algn="ctr"/>
            <a:r>
              <a:rPr lang="pt-PT" sz="2400" dirty="0" smtClean="0"/>
              <a:t>Hà mais de quinhentos anos, Michel de Montaigne disse: "Minha vida foi preenchida com terrível desgraça; a maioria das quais nunca aconteceu.“ </a:t>
            </a:r>
          </a:p>
          <a:p>
            <a:pPr algn="ctr"/>
            <a:endParaRPr lang="pt-PT" sz="2400" dirty="0" smtClean="0"/>
          </a:p>
          <a:p>
            <a:pPr algn="ctr"/>
            <a:r>
              <a:rPr lang="pt-PT" sz="2400" dirty="0" smtClean="0"/>
              <a:t>Resultado: </a:t>
            </a:r>
          </a:p>
          <a:p>
            <a:pPr marL="339725" indent="-339725">
              <a:buFont typeface="Wingdings" pitchFamily="2" charset="2"/>
              <a:buChar char="Ø"/>
            </a:pPr>
            <a:r>
              <a:rPr lang="pt-PT" sz="2400" dirty="0" smtClean="0"/>
              <a:t>Isso significa que 97% do que você se preocupa é apenas uma mente temerosa punindo você com exageros e percepções erradas.</a:t>
            </a:r>
            <a:endParaRPr lang="pt-BR"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a:latin typeface="Arial" pitchFamily="34" charset="0"/>
                <a:cs typeface="Arial" pitchFamily="34" charset="0"/>
              </a:rPr>
              <a:t>6.  </a:t>
            </a:r>
            <a:r>
              <a:rPr lang="pt-BR" sz="2400" b="1" dirty="0" smtClean="0">
                <a:latin typeface="Arial" pitchFamily="34" charset="0"/>
                <a:cs typeface="Arial" pitchFamily="34" charset="0"/>
              </a:rPr>
              <a:t>É falta de fé</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Devemos diferenciar...</a:t>
            </a:r>
            <a:br>
              <a:rPr lang="pt-PT" sz="2400" dirty="0" smtClean="0"/>
            </a:br>
            <a:endParaRPr lang="pt-PT" sz="2400" dirty="0" smtClean="0"/>
          </a:p>
          <a:p>
            <a:pPr marL="342900" indent="-342900">
              <a:buFont typeface="Arial" panose="020B0604020202020204" pitchFamily="34" charset="0"/>
              <a:buChar char="•"/>
            </a:pPr>
            <a:r>
              <a:rPr lang="pt-PT" sz="2400" dirty="0" smtClean="0"/>
              <a:t>Quando o medo é imaginário, e quando o perigo é real.</a:t>
            </a:r>
          </a:p>
          <a:p>
            <a:pPr marL="342900" indent="-342900">
              <a:buFont typeface="Arial" panose="020B0604020202020204" pitchFamily="34" charset="0"/>
              <a:buChar char="•"/>
            </a:pPr>
            <a:r>
              <a:rPr lang="pt-PT" sz="2400" dirty="0" smtClean="0"/>
              <a:t>Estamos dando mais atenção ao medo ou ao perigo? </a:t>
            </a:r>
          </a:p>
          <a:p>
            <a:pPr marL="342900" indent="-342900">
              <a:buFont typeface="Arial" panose="020B0604020202020204" pitchFamily="34" charset="0"/>
              <a:buChar char="•"/>
            </a:pPr>
            <a:r>
              <a:rPr lang="pt-PT" sz="2400" dirty="0" smtClean="0"/>
              <a:t>Nós devemos preocupar mais com o sintoma ou a </a:t>
            </a:r>
            <a:r>
              <a:rPr lang="pt-PT" sz="2400" dirty="0"/>
              <a:t>doença ?</a:t>
            </a:r>
            <a:endParaRPr lang="pt-PT" sz="2400" dirty="0" smtClean="0"/>
          </a:p>
          <a:p>
            <a:endParaRPr lang="pt-PT" sz="2400" dirty="0" smtClean="0"/>
          </a:p>
          <a:p>
            <a:pPr algn="ctr"/>
            <a:r>
              <a:rPr lang="pt-PT" sz="2400" dirty="0" smtClean="0"/>
              <a:t>Não racionalize o medo, diga o que é. Seja honesto, não para mim, mas para si mesmo.</a:t>
            </a:r>
            <a:r>
              <a:rPr lang="pt-BR" sz="2400" dirty="0" smtClean="0"/>
              <a:t> </a:t>
            </a:r>
          </a:p>
          <a:p>
            <a:pPr algn="ctr"/>
            <a:endParaRPr lang="pt-BR" sz="2400" dirty="0" smtClean="0"/>
          </a:p>
          <a:p>
            <a:pPr>
              <a:buNone/>
            </a:pPr>
            <a:endParaRPr lang="pt-PT"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smtClean="0">
                <a:solidFill>
                  <a:srgbClr val="FFFF00"/>
                </a:solidFill>
                <a:effectLst>
                  <a:outerShdw blurRad="38100" dist="38100" dir="2700000" algn="tl">
                    <a:srgbClr val="000000">
                      <a:alpha val="43137"/>
                    </a:srgbClr>
                  </a:outerShdw>
                </a:effectLst>
              </a:rPr>
              <a:t>Terror</a:t>
            </a:r>
            <a:r>
              <a:rPr lang="pt-BR" sz="2400" b="1" dirty="0"/>
              <a:t>: O </a:t>
            </a:r>
            <a:r>
              <a:rPr lang="pt-BR" sz="2400" b="1" i="1" dirty="0"/>
              <a:t>terror</a:t>
            </a:r>
            <a:r>
              <a:rPr lang="pt-BR" sz="2400" b="1" dirty="0"/>
              <a:t> é uma sensação de medo muito intensa. O </a:t>
            </a:r>
            <a:r>
              <a:rPr lang="pt-BR" sz="2400" b="1" i="1" dirty="0"/>
              <a:t>terror</a:t>
            </a:r>
            <a:r>
              <a:rPr lang="pt-BR" sz="2400" b="1" dirty="0"/>
              <a:t> pode causar </a:t>
            </a:r>
            <a:r>
              <a:rPr lang="pt-BR" sz="2400" b="1" dirty="0" smtClean="0"/>
              <a:t>calafrios</a:t>
            </a:r>
            <a:r>
              <a:rPr lang="pt-BR" sz="2400" b="1" dirty="0"/>
              <a:t>, a paralisia do corpo e, nos casos mais extremos, o falecimento por </a:t>
            </a:r>
            <a:r>
              <a:rPr lang="pt-BR" sz="2400" b="1" dirty="0" smtClean="0"/>
              <a:t>parada </a:t>
            </a:r>
            <a:r>
              <a:rPr lang="pt-BR" sz="2400" b="1" dirty="0"/>
              <a:t>cardíaca. </a:t>
            </a:r>
          </a:p>
          <a:p>
            <a:pPr marL="342900" lvl="0" indent="-342900" algn="ctr">
              <a:spcBef>
                <a:spcPct val="20000"/>
              </a:spcBef>
              <a:defRPr/>
            </a:pPr>
            <a:endParaRPr lang="pt-PT" sz="2400" b="1" dirty="0" smtClean="0">
              <a:latin typeface="Arial" pitchFamily="34" charset="0"/>
              <a:cs typeface="Arial" pitchFamily="34" charset="0"/>
            </a:endParaRPr>
          </a:p>
          <a:p>
            <a:pPr marL="342900" indent="-342900" algn="ctr">
              <a:spcBef>
                <a:spcPct val="20000"/>
              </a:spcBef>
              <a:defRPr/>
            </a:pPr>
            <a:endParaRPr lang="pt-PT" sz="2400" b="1" dirty="0" smtClean="0">
              <a:latin typeface="Arial" pitchFamily="34" charset="0"/>
              <a:cs typeface="Arial" pitchFamily="34" charset="0"/>
            </a:endParaRPr>
          </a:p>
        </p:txBody>
      </p:sp>
    </p:spTree>
    <p:extLst>
      <p:ext uri="{BB962C8B-B14F-4D97-AF65-F5344CB8AC3E}">
        <p14:creationId xmlns:p14="http://schemas.microsoft.com/office/powerpoint/2010/main" val="16063641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Resumo</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marL="457200" indent="-457200">
              <a:buFont typeface="+mj-lt"/>
              <a:buAutoNum type="arabicPeriod"/>
            </a:pPr>
            <a:r>
              <a:rPr lang="pt-PT" sz="2400" dirty="0" smtClean="0"/>
              <a:t>Violação dos mandamentos de Deus</a:t>
            </a:r>
          </a:p>
          <a:p>
            <a:pPr marL="457200" indent="-457200">
              <a:buFont typeface="+mj-lt"/>
              <a:buAutoNum type="arabicPeriod"/>
            </a:pPr>
            <a:r>
              <a:rPr lang="pt-PT" sz="2400" dirty="0" smtClean="0"/>
              <a:t>Nos controla</a:t>
            </a:r>
          </a:p>
          <a:p>
            <a:pPr marL="457200" indent="-457200">
              <a:buFont typeface="+mj-lt"/>
              <a:buAutoNum type="arabicPeriod"/>
            </a:pPr>
            <a:r>
              <a:rPr lang="pt-PT" sz="2400" dirty="0" smtClean="0"/>
              <a:t>É idolatria</a:t>
            </a:r>
          </a:p>
          <a:p>
            <a:pPr marL="457200" indent="-457200">
              <a:buFont typeface="+mj-lt"/>
              <a:buAutoNum type="arabicPeriod"/>
            </a:pPr>
            <a:r>
              <a:rPr lang="pt-PT" sz="2400" dirty="0" smtClean="0"/>
              <a:t>Rouba-nos a vida abundante</a:t>
            </a:r>
          </a:p>
          <a:p>
            <a:pPr marL="457200" indent="-457200">
              <a:buFont typeface="+mj-lt"/>
              <a:buAutoNum type="arabicPeriod"/>
            </a:pPr>
            <a:r>
              <a:rPr lang="pt-PT" sz="2400" dirty="0" smtClean="0"/>
              <a:t>Prejudica nosso corpo</a:t>
            </a:r>
          </a:p>
          <a:p>
            <a:pPr marL="457200" indent="-457200">
              <a:buFont typeface="+mj-lt"/>
              <a:buAutoNum type="arabicPeriod"/>
            </a:pPr>
            <a:r>
              <a:rPr lang="pt-PT" sz="2400" dirty="0" smtClean="0"/>
              <a:t>É falta de fé</a:t>
            </a:r>
          </a:p>
          <a:p>
            <a:pPr algn="ctr"/>
            <a:endParaRPr lang="pt-BR" sz="2400" dirty="0" smtClean="0"/>
          </a:p>
          <a:p>
            <a:pPr algn="ctr"/>
            <a:r>
              <a:rPr lang="pt-BR" sz="2400" dirty="0" smtClean="0"/>
              <a:t>SOLUÇÃO: Fé e Confiança no Senhor</a:t>
            </a:r>
            <a:endParaRPr lang="en-US" sz="2400" dirty="0" smtClean="0"/>
          </a:p>
          <a:p>
            <a:pPr>
              <a:buNone/>
            </a:pPr>
            <a:endParaRPr lang="pt-PT"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extLst>
      <p:ext uri="{BB962C8B-B14F-4D97-AF65-F5344CB8AC3E}">
        <p14:creationId xmlns:p14="http://schemas.microsoft.com/office/powerpoint/2010/main" val="6755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6</a:t>
            </a:r>
            <a:endParaRPr lang="en-US" sz="9600" b="1"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stretch>
            <a:fillRect/>
          </a:stretch>
        </p:blipFill>
        <p:spPr>
          <a:xfrm>
            <a:off x="0" y="0"/>
            <a:ext cx="9285162" cy="6858000"/>
          </a:xfrm>
          <a:prstGeom prst="rect">
            <a:avLst/>
          </a:prstGeom>
        </p:spPr>
      </p:pic>
      <p:pic>
        <p:nvPicPr>
          <p:cNvPr id="12" name="Picture 11" descr="rock-jumping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692696"/>
            <a:ext cx="10116616" cy="6165304"/>
          </a:xfrm>
          <a:prstGeom prst="rect">
            <a:avLst/>
          </a:prstGeom>
        </p:spPr>
      </p:pic>
      <p:sp>
        <p:nvSpPr>
          <p:cNvPr id="11" name="Rectangle 2"/>
          <p:cNvSpPr>
            <a:spLocks noChangeArrowheads="1"/>
          </p:cNvSpPr>
          <p:nvPr/>
        </p:nvSpPr>
        <p:spPr bwMode="auto">
          <a:xfrm>
            <a:off x="0" y="-20281"/>
            <a:ext cx="853244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R="0" lvl="0" algn="ctr" defTabSz="914400" rtl="0" eaLnBrk="1" fontAlgn="base" latinLnBrk="0" hangingPunct="1">
              <a:lnSpc>
                <a:spcPct val="100000"/>
              </a:lnSpc>
              <a:spcBef>
                <a:spcPct val="0"/>
              </a:spcBef>
              <a:spcAft>
                <a:spcPct val="0"/>
              </a:spcAft>
              <a:buClrTx/>
              <a:buSzTx/>
              <a:buFontTx/>
              <a:buNone/>
              <a:tabLst/>
            </a:pPr>
            <a:r>
              <a:rPr lang="pt-BR" sz="6000" b="1" i="1" dirty="0" smtClean="0">
                <a:latin typeface="Tahoma" pitchFamily="34" charset="0"/>
                <a:ea typeface="Times New Roman" pitchFamily="18" charset="0"/>
                <a:cs typeface="Tahoma" pitchFamily="34" charset="0"/>
              </a:rPr>
              <a:t>O MEDO   </a:t>
            </a:r>
            <a:endParaRPr kumimoji="0" lang="pt-BR" sz="6000" b="1" i="1" u="none" strike="noStrike" cap="none" normalizeH="0" baseline="0" dirty="0" smtClean="0">
              <a:ln>
                <a:noFill/>
              </a:ln>
              <a:effectLst/>
              <a:latin typeface="Tahoma" pitchFamily="34" charset="0"/>
              <a:ea typeface="Times New Roman" pitchFamily="18" charset="0"/>
              <a:cs typeface="Tahoma" pitchFamily="34" charset="0"/>
            </a:endParaRPr>
          </a:p>
        </p:txBody>
      </p:sp>
      <p:sp>
        <p:nvSpPr>
          <p:cNvPr id="14" name="Título 1"/>
          <p:cNvSpPr txBox="1">
            <a:spLocks/>
          </p:cNvSpPr>
          <p:nvPr/>
        </p:nvSpPr>
        <p:spPr>
          <a:xfrm>
            <a:off x="500034" y="116632"/>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Tahoma"/>
                <a:ea typeface="+mj-ea"/>
                <a:cs typeface="+mj-cs"/>
              </a:rPr>
              <a:t>COMO VENCER</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90662"/>
            <a:ext cx="8640960" cy="922114"/>
          </a:xfrm>
        </p:spPr>
        <p:txBody>
          <a:bodyPr/>
          <a:lstStyle/>
          <a:p>
            <a:r>
              <a:rPr lang="pt-BR" sz="4000" b="1" dirty="0" smtClean="0">
                <a:latin typeface="Arial" pitchFamily="34" charset="0"/>
                <a:cs typeface="Arial" pitchFamily="34" charset="0"/>
              </a:rPr>
              <a:t>NECESSIDADE PARA VITÓRIA</a:t>
            </a:r>
            <a:endParaRPr lang="pt-BR" sz="4000" b="1" dirty="0">
              <a:latin typeface="Arial" pitchFamily="34" charset="0"/>
              <a:cs typeface="Arial" pitchFamily="34" charset="0"/>
            </a:endParaRPr>
          </a:p>
        </p:txBody>
      </p:sp>
      <p:sp>
        <p:nvSpPr>
          <p:cNvPr id="3" name="Content Placeholder 2"/>
          <p:cNvSpPr>
            <a:spLocks noGrp="1"/>
          </p:cNvSpPr>
          <p:nvPr>
            <p:ph idx="1"/>
          </p:nvPr>
        </p:nvSpPr>
        <p:spPr>
          <a:xfrm>
            <a:off x="251520" y="1600200"/>
            <a:ext cx="8640960" cy="4525963"/>
          </a:xfrm>
        </p:spPr>
        <p:txBody>
          <a:bodyPr/>
          <a:lstStyle/>
          <a:p>
            <a:pPr marL="0" indent="0" algn="ctr">
              <a:buNone/>
            </a:pPr>
            <a:r>
              <a:rPr lang="pt-BR" sz="2800" dirty="0" smtClean="0">
                <a:latin typeface="Arial" pitchFamily="34" charset="0"/>
                <a:cs typeface="Arial" pitchFamily="34" charset="0"/>
              </a:rPr>
              <a:t>No entanto, todos os pecados, incluindo medo e sentimentos negativos, são graves. </a:t>
            </a:r>
          </a:p>
          <a:p>
            <a:pPr algn="ctr">
              <a:buNone/>
            </a:pPr>
            <a:endParaRPr lang="pt-BR" sz="2800" dirty="0" smtClean="0">
              <a:latin typeface="Arial" pitchFamily="34" charset="0"/>
              <a:cs typeface="Arial" pitchFamily="34" charset="0"/>
            </a:endParaRPr>
          </a:p>
          <a:p>
            <a:pPr marL="0" indent="0" algn="ctr">
              <a:buNone/>
            </a:pPr>
            <a:r>
              <a:rPr lang="pt-BR" sz="2800" dirty="0" smtClean="0">
                <a:latin typeface="Arial" pitchFamily="34" charset="0"/>
                <a:cs typeface="Arial" pitchFamily="34" charset="0"/>
              </a:rPr>
              <a:t>O medo é nosso inimigo, com uma grande capacidade de nos prejudicar emocionalmente, fisicamente, espiritualmente e financeiramente e que congela a nossa fé.</a:t>
            </a:r>
          </a:p>
          <a:p>
            <a:pPr algn="ctr">
              <a:buNone/>
            </a:pPr>
            <a:endParaRPr lang="pt-BR" sz="2800" dirty="0" smtClean="0">
              <a:latin typeface="Arial" pitchFamily="34" charset="0"/>
              <a:cs typeface="Arial" pitchFamily="34" charset="0"/>
            </a:endParaRPr>
          </a:p>
          <a:p>
            <a:pPr algn="ctr">
              <a:buNone/>
            </a:pPr>
            <a:r>
              <a:rPr lang="pt-BR" sz="2800" dirty="0" smtClean="0">
                <a:latin typeface="Arial" pitchFamily="34" charset="0"/>
                <a:cs typeface="Arial" pitchFamily="34" charset="0"/>
              </a:rPr>
              <a:t> </a:t>
            </a:r>
          </a:p>
          <a:p>
            <a:pPr algn="ctr">
              <a:buNone/>
            </a:pPr>
            <a:endParaRPr lang="pt-BR" sz="2800" dirty="0" smtClean="0">
              <a:latin typeface="Arial" pitchFamily="34" charset="0"/>
              <a:cs typeface="Arial" pitchFamily="34" charset="0"/>
            </a:endParaRPr>
          </a:p>
          <a:p>
            <a:pPr algn="ctr"/>
            <a:endParaRPr lang="pt-BR"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pt-BR" sz="2800" b="1" dirty="0" smtClean="0">
                <a:latin typeface="Arial" pitchFamily="34" charset="0"/>
                <a:cs typeface="Arial" pitchFamily="34" charset="0"/>
              </a:rPr>
              <a:t>Como o medo é sentido por quase todos de vez em quando, precisamos saber como eliminá-lo de nossas vidas.</a:t>
            </a:r>
          </a:p>
          <a:p>
            <a:pPr marL="0" indent="0" algn="ctr">
              <a:buNone/>
            </a:pPr>
            <a:endParaRPr lang="pt-BR" sz="2800" b="1" dirty="0" smtClean="0">
              <a:latin typeface="Arial" pitchFamily="34" charset="0"/>
              <a:cs typeface="Arial" pitchFamily="34" charset="0"/>
            </a:endParaRPr>
          </a:p>
          <a:p>
            <a:pPr lvl="0" algn="ctr">
              <a:buNone/>
              <a:defRPr/>
            </a:pPr>
            <a:r>
              <a:rPr lang="pt-BR" sz="2800" b="1" dirty="0" smtClean="0">
                <a:latin typeface="Arial" pitchFamily="34" charset="0"/>
                <a:cs typeface="Arial" pitchFamily="34" charset="0"/>
              </a:rPr>
              <a:t>Tanto faz se o medo é real ou imaginário, presente ou somente em potencial, ele é…</a:t>
            </a:r>
          </a:p>
          <a:p>
            <a:pPr lvl="0" algn="ctr">
              <a:buNone/>
              <a:defRPr/>
            </a:pPr>
            <a:endParaRPr lang="pt-BR" sz="2800" b="1" dirty="0" smtClean="0">
              <a:latin typeface="Arial" pitchFamily="34" charset="0"/>
              <a:cs typeface="Arial" pitchFamily="34" charset="0"/>
            </a:endParaRPr>
          </a:p>
          <a:p>
            <a:pPr lvl="0" algn="ctr">
              <a:buNone/>
              <a:defRPr/>
            </a:pPr>
            <a:r>
              <a:rPr lang="pt-BR" sz="2800" b="1" dirty="0" smtClean="0">
                <a:latin typeface="Arial" pitchFamily="34" charset="0"/>
                <a:cs typeface="Arial" pitchFamily="34" charset="0"/>
              </a:rPr>
              <a:t>O INIMIGO DA FÉ</a:t>
            </a:r>
          </a:p>
          <a:p>
            <a:pPr marL="0" indent="0" algn="ctr">
              <a:buNone/>
            </a:pPr>
            <a:endParaRPr lang="pt-BR" sz="2800" b="1" dirty="0">
              <a:latin typeface="Arial" pitchFamily="34" charset="0"/>
              <a:cs typeface="Arial" pitchFamily="34" charset="0"/>
            </a:endParaRPr>
          </a:p>
        </p:txBody>
      </p:sp>
      <p:sp>
        <p:nvSpPr>
          <p:cNvPr id="8" name="Title 1"/>
          <p:cNvSpPr>
            <a:spLocks noGrp="1"/>
          </p:cNvSpPr>
          <p:nvPr>
            <p:ph type="title"/>
          </p:nvPr>
        </p:nvSpPr>
        <p:spPr>
          <a:xfrm>
            <a:off x="251520" y="490662"/>
            <a:ext cx="8640960" cy="922114"/>
          </a:xfrm>
        </p:spPr>
        <p:txBody>
          <a:bodyPr/>
          <a:lstStyle/>
          <a:p>
            <a:r>
              <a:rPr lang="pt-BR" sz="4000" b="1" dirty="0" smtClean="0">
                <a:latin typeface="Arial" pitchFamily="34" charset="0"/>
                <a:cs typeface="Arial" pitchFamily="34" charset="0"/>
              </a:rPr>
              <a:t>NECESSIDADE PARA VITÓRIA</a:t>
            </a:r>
            <a:endParaRPr lang="pt-BR"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1502" y="1244878"/>
            <a:ext cx="8692498" cy="1152128"/>
          </a:xfrm>
          <a:prstGeom prst="rect">
            <a:avLst/>
          </a:prstGeom>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pt-BR" sz="3200" b="0" i="0" u="none" strike="noStrike" kern="1200" cap="none" spc="0" normalizeH="0" baseline="0" dirty="0" smtClean="0">
                <a:ln>
                  <a:noFill/>
                </a:ln>
                <a:solidFill>
                  <a:schemeClr val="tx1"/>
                </a:solidFill>
                <a:effectLst/>
                <a:uLnTx/>
                <a:uFillTx/>
                <a:latin typeface="+mn-lt"/>
                <a:ea typeface="+mn-ea"/>
                <a:cs typeface="+mn-cs"/>
              </a:rPr>
              <a:t>Para se ter vitória sobre a</a:t>
            </a:r>
            <a:r>
              <a:rPr kumimoji="0" lang="pt-BR" sz="3200" b="0" i="0" u="none" strike="noStrike" kern="1200" cap="none" spc="0" normalizeH="0" dirty="0" smtClean="0">
                <a:ln>
                  <a:noFill/>
                </a:ln>
                <a:solidFill>
                  <a:schemeClr val="tx1"/>
                </a:solidFill>
                <a:effectLst/>
                <a:uLnTx/>
                <a:uFillTx/>
                <a:latin typeface="+mn-lt"/>
                <a:ea typeface="+mn-ea"/>
                <a:cs typeface="+mn-cs"/>
              </a:rPr>
              <a:t> ansiedade, preocupação e medo, há três áreas que devemos considerar…</a:t>
            </a:r>
            <a:r>
              <a:rPr kumimoji="0" lang="pt-BR" sz="3200" b="0" i="0" u="none" strike="noStrike" kern="1200" cap="none" spc="0" normalizeH="0" baseline="0" dirty="0" smtClean="0">
                <a:ln>
                  <a:noFill/>
                </a:ln>
                <a:solidFill>
                  <a:schemeClr val="tx1"/>
                </a:solidFill>
                <a:effectLst/>
                <a:uLnTx/>
                <a:uFillTx/>
                <a:latin typeface="+mn-lt"/>
                <a:ea typeface="+mn-ea"/>
                <a:cs typeface="+mn-cs"/>
              </a:rPr>
              <a:t> </a:t>
            </a:r>
            <a:endParaRPr kumimoji="0" lang="pt-BR" sz="3200" b="0" i="0" u="none" strike="noStrike" kern="1200" cap="none" spc="0" normalizeH="0" baseline="0" dirty="0">
              <a:ln>
                <a:noFill/>
              </a:ln>
              <a:solidFill>
                <a:schemeClr val="tx1"/>
              </a:solidFill>
              <a:effectLst/>
              <a:uLnTx/>
              <a:uFillTx/>
              <a:latin typeface="+mn-lt"/>
              <a:ea typeface="+mn-ea"/>
              <a:cs typeface="+mn-cs"/>
            </a:endParaRPr>
          </a:p>
        </p:txBody>
      </p:sp>
      <p:sp>
        <p:nvSpPr>
          <p:cNvPr id="13" name="Title 1"/>
          <p:cNvSpPr txBox="1">
            <a:spLocks/>
          </p:cNvSpPr>
          <p:nvPr/>
        </p:nvSpPr>
        <p:spPr>
          <a:xfrm>
            <a:off x="251520" y="490662"/>
            <a:ext cx="8640960" cy="922114"/>
          </a:xfrm>
          <a:prstGeom prst="rect">
            <a:avLst/>
          </a:prstGeom>
        </p:spPr>
        <p:txBody>
          <a:bodyPr/>
          <a:lstStyle/>
          <a:p>
            <a:pPr lvl="0" algn="ctr">
              <a:spcBef>
                <a:spcPct val="0"/>
              </a:spcBef>
              <a:defRPr/>
            </a:pPr>
            <a:r>
              <a:rPr lang="pt-BR" sz="4000" b="1" dirty="0" smtClean="0">
                <a:latin typeface="Arial" pitchFamily="34" charset="0"/>
                <a:cs typeface="Arial" pitchFamily="34" charset="0"/>
              </a:rPr>
              <a:t>NECESSIDADE </a:t>
            </a:r>
            <a:r>
              <a:rPr kumimoji="0" lang="pt-BR"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PARA VITÓRIA</a:t>
            </a:r>
            <a:endParaRPr kumimoji="0" lang="pt-BR"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4" name="Grupo 13"/>
          <p:cNvGrpSpPr/>
          <p:nvPr/>
        </p:nvGrpSpPr>
        <p:grpSpPr>
          <a:xfrm>
            <a:off x="35496" y="2420888"/>
            <a:ext cx="8712968" cy="4248472"/>
            <a:chOff x="35496" y="2420888"/>
            <a:chExt cx="8712968" cy="4248472"/>
          </a:xfrm>
        </p:grpSpPr>
        <p:grpSp>
          <p:nvGrpSpPr>
            <p:cNvPr id="3" name="Grupo 2"/>
            <p:cNvGrpSpPr/>
            <p:nvPr/>
          </p:nvGrpSpPr>
          <p:grpSpPr>
            <a:xfrm>
              <a:off x="35496" y="5445224"/>
              <a:ext cx="8640960" cy="1224136"/>
              <a:chOff x="-36512" y="2420888"/>
              <a:chExt cx="8640960" cy="1224136"/>
            </a:xfrm>
          </p:grpSpPr>
          <p:sp>
            <p:nvSpPr>
              <p:cNvPr id="4" name="Striped Right Arrow 3"/>
              <p:cNvSpPr/>
              <p:nvPr/>
            </p:nvSpPr>
            <p:spPr>
              <a:xfrm>
                <a:off x="6444208" y="2420888"/>
                <a:ext cx="2160240" cy="11521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ontent Placeholder 2"/>
              <p:cNvSpPr txBox="1">
                <a:spLocks/>
              </p:cNvSpPr>
              <p:nvPr/>
            </p:nvSpPr>
            <p:spPr>
              <a:xfrm>
                <a:off x="-36512" y="2492896"/>
                <a:ext cx="6516216" cy="1152128"/>
              </a:xfrm>
              <a:prstGeom prst="rect">
                <a:avLst/>
              </a:prstGeom>
            </p:spPr>
            <p:txBody>
              <a:bodyPr/>
              <a:lstStyle/>
              <a:p>
                <a:pPr marR="0" lvl="0" algn="ctr" defTabSz="914400" rtl="0" eaLnBrk="1" fontAlgn="auto" latinLnBrk="0" hangingPunct="1">
                  <a:lnSpc>
                    <a:spcPct val="100000"/>
                  </a:lnSpc>
                  <a:spcBef>
                    <a:spcPct val="20000"/>
                  </a:spcBef>
                  <a:spcAft>
                    <a:spcPts val="0"/>
                  </a:spcAft>
                  <a:buClrTx/>
                  <a:buSzTx/>
                  <a:tabLst/>
                  <a:defRPr/>
                </a:pPr>
                <a:r>
                  <a:rPr kumimoji="0" lang="pt-BR" sz="6000" b="1" i="0" u="none" strike="noStrike" kern="1200" cap="none" spc="0" normalizeH="0" baseline="0" dirty="0" smtClean="0">
                    <a:ln>
                      <a:noFill/>
                    </a:ln>
                    <a:solidFill>
                      <a:schemeClr val="tx1"/>
                    </a:solidFill>
                    <a:effectLst/>
                    <a:uLnTx/>
                    <a:uFillTx/>
                    <a:latin typeface="+mn-lt"/>
                    <a:ea typeface="+mn-ea"/>
                    <a:cs typeface="+mn-cs"/>
                  </a:rPr>
                  <a:t>VENCENDO MEDO</a:t>
                </a:r>
                <a:endParaRPr kumimoji="0" lang="pt-BR" sz="6000" b="1" i="0" u="none" strike="noStrike" kern="1200" cap="none" spc="0" normalizeH="0" baseline="0" dirty="0">
                  <a:ln>
                    <a:noFill/>
                  </a:ln>
                  <a:solidFill>
                    <a:schemeClr val="tx1"/>
                  </a:solidFill>
                  <a:effectLst/>
                  <a:uLnTx/>
                  <a:uFillTx/>
                  <a:latin typeface="+mn-lt"/>
                  <a:ea typeface="+mn-ea"/>
                  <a:cs typeface="+mn-cs"/>
                </a:endParaRPr>
              </a:p>
            </p:txBody>
          </p:sp>
        </p:grpSp>
        <p:grpSp>
          <p:nvGrpSpPr>
            <p:cNvPr id="12" name="Grupo 11"/>
            <p:cNvGrpSpPr/>
            <p:nvPr/>
          </p:nvGrpSpPr>
          <p:grpSpPr>
            <a:xfrm>
              <a:off x="395536" y="2420888"/>
              <a:ext cx="8352928" cy="2952328"/>
              <a:chOff x="395536" y="3789040"/>
              <a:chExt cx="8352928" cy="2952328"/>
            </a:xfrm>
          </p:grpSpPr>
          <p:sp>
            <p:nvSpPr>
              <p:cNvPr id="7" name="Oval 6"/>
              <p:cNvSpPr/>
              <p:nvPr/>
            </p:nvSpPr>
            <p:spPr>
              <a:xfrm>
                <a:off x="5724128" y="3789040"/>
                <a:ext cx="3024336"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Oval 5"/>
              <p:cNvSpPr/>
              <p:nvPr/>
            </p:nvSpPr>
            <p:spPr>
              <a:xfrm>
                <a:off x="3059832" y="3789040"/>
                <a:ext cx="3024336"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Box 9"/>
              <p:cNvSpPr txBox="1"/>
              <p:nvPr/>
            </p:nvSpPr>
            <p:spPr>
              <a:xfrm>
                <a:off x="3100844" y="4725144"/>
                <a:ext cx="3024336" cy="954107"/>
              </a:xfrm>
              <a:prstGeom prst="rect">
                <a:avLst/>
              </a:prstGeom>
              <a:noFill/>
            </p:spPr>
            <p:txBody>
              <a:bodyPr wrap="square" rtlCol="0">
                <a:spAutoFit/>
              </a:bodyPr>
              <a:lstStyle/>
              <a:p>
                <a:pPr algn="ctr"/>
                <a:r>
                  <a:rPr lang="pt-BR" sz="2800" b="1" dirty="0" smtClean="0"/>
                  <a:t>SENTIMENTOS</a:t>
                </a:r>
              </a:p>
              <a:p>
                <a:pPr algn="ctr"/>
                <a:r>
                  <a:rPr lang="pt-BR" sz="2800" b="1" dirty="0" smtClean="0"/>
                  <a:t>CERTOS</a:t>
                </a:r>
                <a:endParaRPr lang="pt-BR" sz="2800" b="1" dirty="0"/>
              </a:p>
            </p:txBody>
          </p:sp>
          <p:sp>
            <p:nvSpPr>
              <p:cNvPr id="11" name="TextBox 10"/>
              <p:cNvSpPr txBox="1"/>
              <p:nvPr/>
            </p:nvSpPr>
            <p:spPr>
              <a:xfrm>
                <a:off x="5724128" y="4712623"/>
                <a:ext cx="3024336" cy="954107"/>
              </a:xfrm>
              <a:prstGeom prst="rect">
                <a:avLst/>
              </a:prstGeom>
              <a:noFill/>
            </p:spPr>
            <p:txBody>
              <a:bodyPr wrap="square" rtlCol="0">
                <a:spAutoFit/>
              </a:bodyPr>
              <a:lstStyle/>
              <a:p>
                <a:pPr algn="ctr"/>
                <a:r>
                  <a:rPr lang="pt-BR" sz="2800" b="1" dirty="0" smtClean="0"/>
                  <a:t>AÇÕES</a:t>
                </a:r>
              </a:p>
              <a:p>
                <a:pPr algn="ctr"/>
                <a:r>
                  <a:rPr lang="pt-BR" sz="2800" b="1" dirty="0" smtClean="0"/>
                  <a:t>CERTAS</a:t>
                </a:r>
                <a:endParaRPr lang="pt-BR" sz="2800" b="1" dirty="0"/>
              </a:p>
            </p:txBody>
          </p:sp>
          <p:sp>
            <p:nvSpPr>
              <p:cNvPr id="5" name="Oval 4"/>
              <p:cNvSpPr/>
              <p:nvPr/>
            </p:nvSpPr>
            <p:spPr>
              <a:xfrm>
                <a:off x="395536" y="3789040"/>
                <a:ext cx="3024336"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Box 8"/>
              <p:cNvSpPr txBox="1"/>
              <p:nvPr/>
            </p:nvSpPr>
            <p:spPr>
              <a:xfrm>
                <a:off x="395536" y="4725144"/>
                <a:ext cx="3024336" cy="954107"/>
              </a:xfrm>
              <a:prstGeom prst="rect">
                <a:avLst/>
              </a:prstGeom>
              <a:noFill/>
            </p:spPr>
            <p:txBody>
              <a:bodyPr wrap="square" rtlCol="0">
                <a:spAutoFit/>
              </a:bodyPr>
              <a:lstStyle/>
              <a:p>
                <a:pPr algn="ctr"/>
                <a:r>
                  <a:rPr lang="pt-BR" sz="2800" b="1" dirty="0" smtClean="0"/>
                  <a:t>PENSAMENTOS </a:t>
                </a:r>
              </a:p>
              <a:p>
                <a:pPr algn="ctr"/>
                <a:r>
                  <a:rPr lang="pt-BR" sz="2800" b="1" dirty="0" smtClean="0"/>
                  <a:t>CERTOS</a:t>
                </a:r>
                <a:endParaRPr lang="pt-BR" sz="28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14380" y="1319743"/>
            <a:ext cx="8429652" cy="707886"/>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4000" b="1" dirty="0" smtClean="0">
                <a:solidFill>
                  <a:schemeClr val="tx1">
                    <a:lumMod val="75000"/>
                    <a:lumOff val="25000"/>
                  </a:schemeClr>
                </a:solidFill>
                <a:latin typeface="Tahoma" pitchFamily="34" charset="0"/>
                <a:ea typeface="Times New Roman" pitchFamily="18" charset="0"/>
                <a:cs typeface="Tahoma" pitchFamily="34" charset="0"/>
              </a:rPr>
              <a:t>         </a:t>
            </a:r>
            <a:endParaRPr lang="pt-BR" sz="4000" dirty="0" smtClean="0">
              <a:solidFill>
                <a:schemeClr val="tx1">
                  <a:lumMod val="75000"/>
                  <a:lumOff val="25000"/>
                </a:schemeClr>
              </a:solidFill>
              <a:latin typeface="Arial" pitchFamily="34" charset="0"/>
            </a:endParaRPr>
          </a:p>
        </p:txBody>
      </p:sp>
      <p:sp>
        <p:nvSpPr>
          <p:cNvPr id="7" name="Retângulo 6"/>
          <p:cNvSpPr/>
          <p:nvPr/>
        </p:nvSpPr>
        <p:spPr>
          <a:xfrm>
            <a:off x="251520" y="1273393"/>
            <a:ext cx="8640960" cy="5632311"/>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PENSAMENTOS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levam para </a:t>
            </a:r>
          </a:p>
          <a:p>
            <a:pPr lvl="0" eaLnBrk="0" fontAlgn="base" hangingPunct="0">
              <a:spcBef>
                <a:spcPct val="0"/>
              </a:spcBef>
              <a:spcAft>
                <a:spcPct val="0"/>
              </a:spcAft>
            </a:pPr>
            <a:endParaRPr lang="pt-BR" sz="3600" b="1" dirty="0" smtClean="0">
              <a:latin typeface="Tahoma" pitchFamily="34" charset="0"/>
              <a:ea typeface="Times New Roman" pitchFamily="18" charset="0"/>
              <a:cs typeface="Tahoma" pitchFamily="34" charset="0"/>
            </a:endParaRP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SENTIMENTOS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levam para</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AÇÕES CERTAS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produzem</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VITÓRIA.</a:t>
            </a:r>
            <a:endParaRPr lang="pt-BR" sz="3600" dirty="0" smtClean="0">
              <a:latin typeface="Arial" pitchFamily="34" charset="0"/>
            </a:endParaRPr>
          </a:p>
        </p:txBody>
      </p:sp>
      <p:sp>
        <p:nvSpPr>
          <p:cNvPr id="9" name="Bent-Up Arrow 8"/>
          <p:cNvSpPr/>
          <p:nvPr/>
        </p:nvSpPr>
        <p:spPr>
          <a:xfrm rot="5400000">
            <a:off x="899592" y="2512334"/>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Bent-Up Arrow 9"/>
          <p:cNvSpPr/>
          <p:nvPr/>
        </p:nvSpPr>
        <p:spPr>
          <a:xfrm rot="5400000">
            <a:off x="4139952" y="5660366"/>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Bent-Up Arrow 12"/>
          <p:cNvSpPr/>
          <p:nvPr/>
        </p:nvSpPr>
        <p:spPr>
          <a:xfrm rot="5400000">
            <a:off x="2771800" y="4076190"/>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le 1"/>
          <p:cNvSpPr txBox="1">
            <a:spLocks/>
          </p:cNvSpPr>
          <p:nvPr/>
        </p:nvSpPr>
        <p:spPr>
          <a:xfrm>
            <a:off x="251520" y="490662"/>
            <a:ext cx="8640960" cy="922114"/>
          </a:xfrm>
          <a:prstGeom prst="rect">
            <a:avLst/>
          </a:prstGeom>
        </p:spPr>
        <p:txBody>
          <a:bodyPr/>
          <a:lstStyle/>
          <a:p>
            <a:pPr lvl="0" algn="ctr">
              <a:spcBef>
                <a:spcPct val="0"/>
              </a:spcBef>
              <a:defRPr/>
            </a:pPr>
            <a:r>
              <a:rPr lang="pt-BR" sz="4000" b="1" dirty="0" smtClean="0">
                <a:latin typeface="Arial" pitchFamily="34" charset="0"/>
                <a:cs typeface="Arial" pitchFamily="34" charset="0"/>
              </a:rPr>
              <a:t>NECESSIDADE </a:t>
            </a:r>
            <a:r>
              <a:rPr kumimoji="0" lang="pt-BR"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PARA VITÓRIA</a:t>
            </a:r>
            <a:endParaRPr kumimoji="0" lang="pt-BR"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índi67ce1.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851920" y="2251572"/>
            <a:ext cx="4320480" cy="4417788"/>
          </a:xfrm>
          <a:prstGeom prst="rect">
            <a:avLst/>
          </a:prstGeom>
        </p:spPr>
      </p:pic>
      <p:pic>
        <p:nvPicPr>
          <p:cNvPr id="12" name="Picture 11" descr="thinking-clipart-thinking-clipart-clip-art-clip-art-free-clip-art-borders-clip1.jpg"/>
          <p:cNvPicPr>
            <a:picLocks noChangeAspect="1"/>
          </p:cNvPicPr>
          <p:nvPr/>
        </p:nvPicPr>
        <p:blipFill>
          <a:blip r:embed="rId3" cstate="print">
            <a:clrChange>
              <a:clrFrom>
                <a:srgbClr val="FFD800"/>
              </a:clrFrom>
              <a:clrTo>
                <a:srgbClr val="FFD800">
                  <a:alpha val="0"/>
                </a:srgbClr>
              </a:clrTo>
            </a:clrChange>
          </a:blip>
          <a:stretch>
            <a:fillRect/>
          </a:stretch>
        </p:blipFill>
        <p:spPr>
          <a:xfrm>
            <a:off x="1835696" y="0"/>
            <a:ext cx="4445000" cy="3479800"/>
          </a:xfrm>
          <a:prstGeom prst="rect">
            <a:avLst/>
          </a:prstGeom>
        </p:spPr>
      </p:pic>
      <p:sp>
        <p:nvSpPr>
          <p:cNvPr id="9" name="TextBox 8"/>
          <p:cNvSpPr txBox="1"/>
          <p:nvPr/>
        </p:nvSpPr>
        <p:spPr>
          <a:xfrm>
            <a:off x="2242230" y="883206"/>
            <a:ext cx="3600400" cy="1200329"/>
          </a:xfrm>
          <a:prstGeom prst="rect">
            <a:avLst/>
          </a:prstGeom>
          <a:noFill/>
        </p:spPr>
        <p:txBody>
          <a:bodyPr wrap="square" rtlCol="0">
            <a:spAutoFit/>
          </a:bodyPr>
          <a:lstStyle/>
          <a:p>
            <a:pPr algn="ctr"/>
            <a:r>
              <a:rPr lang="pt-BR" sz="3600" dirty="0" smtClean="0">
                <a:latin typeface="AR BLANCA" pitchFamily="2" charset="0"/>
              </a:rPr>
              <a:t>PENSAMENTOS CERTOS</a:t>
            </a:r>
            <a:endParaRPr lang="pt-BR" sz="3600" dirty="0">
              <a:latin typeface="AR BLANCA" pitchFamily="2"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400600"/>
          </a:xfrm>
        </p:spPr>
        <p:txBody>
          <a:bodyPr/>
          <a:lstStyle/>
          <a:p>
            <a:pPr marL="0" indent="0" algn="just">
              <a:buNone/>
            </a:pPr>
            <a:r>
              <a:rPr lang="pt-BR" sz="2800" b="1" dirty="0" smtClean="0">
                <a:latin typeface="Arial" pitchFamily="34" charset="0"/>
                <a:cs typeface="Arial" pitchFamily="34" charset="0"/>
              </a:rPr>
              <a:t>O primeiro passo para ganhar a vitória sobre o medo é a renovação do nosso entendimento pela Palavra de Deus.</a:t>
            </a:r>
          </a:p>
          <a:p>
            <a:pPr marL="0" indent="0" algn="ctr">
              <a:buNone/>
            </a:pPr>
            <a:r>
              <a:rPr lang="pt-BR" sz="2800" b="1" dirty="0" smtClean="0">
                <a:latin typeface="Arial" pitchFamily="34" charset="0"/>
                <a:cs typeface="Arial" pitchFamily="34" charset="0"/>
              </a:rPr>
              <a:t>Rom. 12:2</a:t>
            </a:r>
          </a:p>
          <a:p>
            <a:pPr marL="0" indent="0" algn="ctr">
              <a:buNone/>
            </a:pPr>
            <a:r>
              <a:rPr lang="pt-BR" sz="2800" b="1" dirty="0" smtClean="0">
                <a:latin typeface="Arial" pitchFamily="34" charset="0"/>
                <a:cs typeface="Arial" pitchFamily="34" charset="0"/>
              </a:rPr>
              <a:t>“</a:t>
            </a:r>
            <a:r>
              <a:rPr lang="pt-BR" sz="2800" b="1" i="1" dirty="0" smtClean="0">
                <a:latin typeface="Arial" pitchFamily="34" charset="0"/>
                <a:cs typeface="Arial" pitchFamily="34" charset="0"/>
              </a:rPr>
              <a:t>E não sede conformados com este mundo, mas </a:t>
            </a:r>
            <a:r>
              <a:rPr lang="pt-BR" sz="2800" b="1" i="1" u="sng" dirty="0" smtClean="0">
                <a:latin typeface="Arial" pitchFamily="34" charset="0"/>
                <a:cs typeface="Arial" pitchFamily="34" charset="0"/>
              </a:rPr>
              <a:t>sede transformados pela renovação do vosso entendimento</a:t>
            </a:r>
            <a:r>
              <a:rPr lang="pt-BR" sz="2800" b="1" i="1" dirty="0" smtClean="0">
                <a:latin typeface="Arial" pitchFamily="34" charset="0"/>
                <a:cs typeface="Arial" pitchFamily="34" charset="0"/>
              </a:rPr>
              <a:t>, para que experimenteis qual seja a boa, agradável, e perfeita vontade de Deus.”</a:t>
            </a:r>
          </a:p>
          <a:p>
            <a:pPr marL="0" indent="0" algn="ctr">
              <a:buNone/>
            </a:pPr>
            <a:endParaRPr lang="pt-BR" sz="2800" b="1" i="1" dirty="0" smtClean="0">
              <a:latin typeface="Arial" pitchFamily="34" charset="0"/>
              <a:cs typeface="Arial" pitchFamily="34" charset="0"/>
            </a:endParaRPr>
          </a:p>
          <a:p>
            <a:pPr marL="0" indent="0" algn="ctr">
              <a:buNone/>
            </a:pPr>
            <a:r>
              <a:rPr lang="pt-BR" sz="2800" b="1" dirty="0" smtClean="0">
                <a:latin typeface="Arial" pitchFamily="34" charset="0"/>
                <a:cs typeface="Arial" pitchFamily="34" charset="0"/>
              </a:rPr>
              <a:t>Temos que ter nossos pensamentos em harmonia com os pensamentos de Deus. </a:t>
            </a:r>
          </a:p>
          <a:p>
            <a:pPr marL="0" indent="0">
              <a:buNone/>
            </a:pPr>
            <a:endParaRPr lang="pt-BR" sz="2800" b="1" dirty="0">
              <a:latin typeface="Arial" pitchFamily="34" charset="0"/>
              <a:cs typeface="Arial" pitchFamily="34" charset="0"/>
            </a:endParaRPr>
          </a:p>
        </p:txBody>
      </p:sp>
      <p:sp>
        <p:nvSpPr>
          <p:cNvPr id="4" name="Title 1"/>
          <p:cNvSpPr>
            <a:spLocks noGrp="1"/>
          </p:cNvSpPr>
          <p:nvPr>
            <p:ph type="title"/>
          </p:nvPr>
        </p:nvSpPr>
        <p:spPr>
          <a:xfrm>
            <a:off x="457200" y="346646"/>
            <a:ext cx="8229600" cy="850106"/>
          </a:xfrm>
        </p:spPr>
        <p:txBody>
          <a:bodyPr>
            <a:normAutofit/>
          </a:bodyPr>
          <a:lstStyle/>
          <a:p>
            <a:pPr lvl="1" algn="ctr" rtl="0">
              <a:spcBef>
                <a:spcPct val="0"/>
              </a:spcBef>
            </a:pPr>
            <a:r>
              <a:rPr lang="pt-BR" sz="4800" b="1" dirty="0" smtClean="0">
                <a:latin typeface="Arial" pitchFamily="34" charset="0"/>
                <a:cs typeface="Arial" pitchFamily="34" charset="0"/>
              </a:rPr>
              <a:t>Pensamentos Certos</a:t>
            </a:r>
            <a:endParaRPr lang="pt-BR" sz="4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112568"/>
          </a:xfrm>
        </p:spPr>
        <p:txBody>
          <a:bodyPr>
            <a:noAutofit/>
          </a:bodyPr>
          <a:lstStyle/>
          <a:p>
            <a:pPr marL="0" indent="0" algn="ctr">
              <a:buNone/>
            </a:pPr>
            <a:r>
              <a:rPr lang="pt-BR" sz="2300" b="1" dirty="0" smtClean="0">
                <a:latin typeface="Arial" pitchFamily="34" charset="0"/>
                <a:cs typeface="Arial" pitchFamily="34" charset="0"/>
              </a:rPr>
              <a:t>Deus quer que vivamos como conquistadores, não assustados por circunstâncias tempestuosas e perturbadoras. Assim, deu Josué a receita em Josué 1:7-9:</a:t>
            </a:r>
          </a:p>
          <a:p>
            <a:pPr marL="0" indent="0" algn="ctr">
              <a:buNone/>
            </a:pPr>
            <a:endParaRPr lang="en-US" sz="2300" b="1" dirty="0" smtClean="0">
              <a:latin typeface="Arial" pitchFamily="34" charset="0"/>
              <a:cs typeface="Arial" pitchFamily="34" charset="0"/>
            </a:endParaRPr>
          </a:p>
          <a:p>
            <a:pPr marL="0" indent="0" algn="ctr">
              <a:buNone/>
            </a:pPr>
            <a:r>
              <a:rPr lang="pt-BR" sz="2300" b="1" dirty="0" smtClean="0">
                <a:latin typeface="Arial" pitchFamily="34" charset="0"/>
                <a:cs typeface="Arial" pitchFamily="34" charset="0"/>
              </a:rPr>
              <a:t>“</a:t>
            </a:r>
            <a:r>
              <a:rPr lang="pt-BR" sz="2300" b="1" i="1" baseline="30000" dirty="0" smtClean="0">
                <a:latin typeface="Arial" pitchFamily="34" charset="0"/>
                <a:cs typeface="Arial" pitchFamily="34" charset="0"/>
              </a:rPr>
              <a:t>7</a:t>
            </a:r>
            <a:r>
              <a:rPr lang="pt-BR" sz="2300" b="1" i="1" dirty="0" smtClean="0">
                <a:latin typeface="Arial" pitchFamily="34" charset="0"/>
                <a:cs typeface="Arial" pitchFamily="34" charset="0"/>
              </a:rPr>
              <a:t>Tão-somente esforça-te e tem mui bom ânimo, para teres o cuidado de fazer conforme a toda a lei que meu servo Moisés te ordenou; dela não te desvies, nem para a direita nem para a esquerda, para que prudentemente te conduzas por onde quer que andares. </a:t>
            </a:r>
            <a:r>
              <a:rPr lang="pt-BR" sz="2300" b="1" i="1" baseline="30000" dirty="0" smtClean="0">
                <a:latin typeface="Arial" pitchFamily="34" charset="0"/>
                <a:cs typeface="Arial" pitchFamily="34" charset="0"/>
              </a:rPr>
              <a:t>8</a:t>
            </a:r>
            <a:r>
              <a:rPr lang="pt-BR" sz="2300" b="1" i="1" u="sng" dirty="0" smtClean="0">
                <a:latin typeface="Arial" pitchFamily="34" charset="0"/>
                <a:cs typeface="Arial" pitchFamily="34" charset="0"/>
              </a:rPr>
              <a:t>Não se aparte da tua boca o livro desta lei; antes medita nele dia e noite</a:t>
            </a:r>
            <a:r>
              <a:rPr lang="pt-BR" sz="2300" b="1" i="1" dirty="0" smtClean="0">
                <a:latin typeface="Arial" pitchFamily="34" charset="0"/>
                <a:cs typeface="Arial" pitchFamily="34" charset="0"/>
              </a:rPr>
              <a:t>, para que tenhas cuidado de fazer conforme a tudo quanto nele está escrito; porque então farás prosperar o teu caminho, e serás bem sucedido. </a:t>
            </a:r>
            <a:r>
              <a:rPr lang="pt-BR" sz="2300" b="1" i="1" baseline="30000" dirty="0" smtClean="0">
                <a:latin typeface="Arial" pitchFamily="34" charset="0"/>
                <a:cs typeface="Arial" pitchFamily="34" charset="0"/>
              </a:rPr>
              <a:t>9</a:t>
            </a:r>
            <a:r>
              <a:rPr lang="pt-BR" sz="2300" b="1" i="1" dirty="0" smtClean="0">
                <a:latin typeface="Arial" pitchFamily="34" charset="0"/>
                <a:cs typeface="Arial" pitchFamily="34" charset="0"/>
              </a:rPr>
              <a:t>Não to mandei eu? Esforça-te, e tem bom ânimo; não temas, nem te espantes; porque o SENHOR teu Deus é contigo, por onde quer que andares</a:t>
            </a:r>
            <a:r>
              <a:rPr lang="pt-BR" sz="2300" b="1" dirty="0" smtClean="0">
                <a:latin typeface="Arial" pitchFamily="34" charset="0"/>
                <a:cs typeface="Arial" pitchFamily="34" charset="0"/>
              </a:rPr>
              <a:t>.”</a:t>
            </a:r>
          </a:p>
        </p:txBody>
      </p:sp>
      <p:sp>
        <p:nvSpPr>
          <p:cNvPr id="5" name="Title 1"/>
          <p:cNvSpPr>
            <a:spLocks noGrp="1"/>
          </p:cNvSpPr>
          <p:nvPr>
            <p:ph type="title"/>
          </p:nvPr>
        </p:nvSpPr>
        <p:spPr>
          <a:xfrm>
            <a:off x="457200" y="346646"/>
            <a:ext cx="8229600" cy="850106"/>
          </a:xfrm>
        </p:spPr>
        <p:txBody>
          <a:bodyPr>
            <a:normAutofit/>
          </a:bodyPr>
          <a:lstStyle/>
          <a:p>
            <a:pPr lvl="1" algn="ctr" rtl="0">
              <a:spcBef>
                <a:spcPct val="0"/>
              </a:spcBef>
            </a:pPr>
            <a:r>
              <a:rPr lang="pt-BR" sz="4800" b="1" dirty="0" smtClean="0">
                <a:latin typeface="Arial" pitchFamily="34" charset="0"/>
                <a:cs typeface="Arial" pitchFamily="34" charset="0"/>
              </a:rPr>
              <a:t>Pensamentos Certos</a:t>
            </a:r>
            <a:endParaRPr lang="pt-BR" sz="4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rmAutofit/>
          </a:bodyPr>
          <a:lstStyle/>
          <a:p>
            <a:pPr>
              <a:spcBef>
                <a:spcPct val="20000"/>
              </a:spcBef>
              <a:defRPr/>
            </a:pPr>
            <a:r>
              <a:rPr lang="pt-BR" sz="2800" b="1" dirty="0" smtClean="0"/>
              <a:t>Grau</a:t>
            </a:r>
            <a:r>
              <a:rPr lang="pt-BR" sz="2800" dirty="0" smtClean="0"/>
              <a:t>: Pode ser leve ou grave. Pode caracterizar-se por inquietação mental e desconforto, ou em seu extremo, angústia ou terror que paralisa.</a:t>
            </a:r>
          </a:p>
          <a:p>
            <a:pPr>
              <a:spcBef>
                <a:spcPct val="20000"/>
              </a:spcBef>
              <a:defRPr/>
            </a:pPr>
            <a:endParaRPr lang="pt-BR" sz="2800" dirty="0" smtClean="0"/>
          </a:p>
          <a:p>
            <a:pPr>
              <a:spcBef>
                <a:spcPct val="20000"/>
              </a:spcBef>
              <a:defRPr/>
            </a:pPr>
            <a:r>
              <a:rPr lang="pt-BR" sz="2800" b="1" dirty="0" smtClean="0">
                <a:latin typeface="Arial" pitchFamily="34" charset="0"/>
                <a:cs typeface="Arial" pitchFamily="34" charset="0"/>
              </a:rPr>
              <a:t>Duração: </a:t>
            </a:r>
            <a:r>
              <a:rPr lang="pt-BR" sz="2800" dirty="0" smtClean="0">
                <a:latin typeface="Arial" pitchFamily="34" charset="0"/>
                <a:cs typeface="Arial" pitchFamily="34" charset="0"/>
              </a:rPr>
              <a:t>Pode ser como um susto, momentâneo ou continuo.</a:t>
            </a:r>
          </a:p>
          <a:p>
            <a:pPr>
              <a:spcBef>
                <a:spcPct val="20000"/>
              </a:spcBef>
              <a:defRPr/>
            </a:pPr>
            <a:endParaRPr lang="pt-BR" sz="2800" b="1" dirty="0" smtClean="0">
              <a:latin typeface="Arial" pitchFamily="34" charset="0"/>
              <a:cs typeface="Arial" pitchFamily="34" charset="0"/>
            </a:endParaRPr>
          </a:p>
          <a:p>
            <a:pPr>
              <a:spcBef>
                <a:spcPct val="20000"/>
              </a:spcBef>
              <a:defRPr/>
            </a:pPr>
            <a:r>
              <a:rPr lang="pt-BR" sz="2800" b="1" dirty="0" smtClean="0">
                <a:latin typeface="Arial" pitchFamily="34" charset="0"/>
                <a:cs typeface="Arial" pitchFamily="34" charset="0"/>
              </a:rPr>
              <a:t>Avaliação: </a:t>
            </a:r>
            <a:r>
              <a:rPr lang="pt-PT" sz="2800" dirty="0" smtClean="0"/>
              <a:t>O medo pode ser definido como "bom" ou "mau", "saudável" ou "insalubre", dependendo de seu foco (externo/interno, outros/si mesmo).</a:t>
            </a:r>
          </a:p>
          <a:p>
            <a:pPr>
              <a:spcBef>
                <a:spcPct val="20000"/>
              </a:spcBef>
              <a:defRPr/>
            </a:pPr>
            <a:endParaRPr lang="pt-BR" sz="3200" b="1" dirty="0" smtClean="0">
              <a:latin typeface="Arial" pitchFamily="34" charset="0"/>
              <a:cs typeface="Arial" pitchFamily="34" charset="0"/>
            </a:endParaRPr>
          </a:p>
          <a:p>
            <a:pPr>
              <a:spcBef>
                <a:spcPct val="20000"/>
              </a:spcBef>
              <a:defRPr/>
            </a:pPr>
            <a:endParaRPr lang="pt-PT" sz="32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lgn="just">
              <a:buNone/>
            </a:pPr>
            <a:r>
              <a:rPr lang="pt-BR" sz="2400" b="1" dirty="0" smtClean="0">
                <a:latin typeface="Arial" pitchFamily="34" charset="0"/>
                <a:cs typeface="Arial" pitchFamily="34" charset="0"/>
              </a:rPr>
              <a:t>Devemos ter a Palavra de Deus em nossas mentes de tal forma que possamos pensar nela e aplicá-la em nossas vidas constantemente.</a:t>
            </a:r>
          </a:p>
          <a:p>
            <a:pPr marL="0" indent="0">
              <a:buNone/>
            </a:pPr>
            <a:endParaRPr lang="en-US" sz="2400" b="1" dirty="0" smtClean="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Salmo 1:1-2</a:t>
            </a:r>
          </a:p>
          <a:p>
            <a:pPr marL="0" indent="0" algn="ctr">
              <a:buNone/>
            </a:pPr>
            <a:r>
              <a:rPr lang="pt-BR" sz="2400" b="1" dirty="0" smtClean="0">
                <a:latin typeface="Arial" pitchFamily="34" charset="0"/>
                <a:cs typeface="Arial" pitchFamily="34" charset="0"/>
              </a:rPr>
              <a:t>“</a:t>
            </a:r>
            <a:r>
              <a:rPr lang="pt-BR" sz="2400" b="1" i="1" baseline="30000" dirty="0" smtClean="0">
                <a:latin typeface="Arial" pitchFamily="34" charset="0"/>
                <a:cs typeface="Arial" pitchFamily="34" charset="0"/>
              </a:rPr>
              <a:t>1 </a:t>
            </a:r>
            <a:r>
              <a:rPr lang="pt-BR" sz="2400" b="1" i="1" dirty="0" smtClean="0">
                <a:latin typeface="Arial" pitchFamily="34" charset="0"/>
                <a:cs typeface="Arial" pitchFamily="34" charset="0"/>
              </a:rPr>
              <a:t>Bem-aventurado o homem que não anda segundo o conselho dos ímpios, nem se detém no caminho dos pecadores, nem se assenta na roda dos escarnecedores. </a:t>
            </a:r>
            <a:r>
              <a:rPr lang="pt-BR" sz="2400" b="1" i="1" baseline="30000" dirty="0" smtClean="0">
                <a:latin typeface="Arial" pitchFamily="34" charset="0"/>
                <a:cs typeface="Arial" pitchFamily="34" charset="0"/>
              </a:rPr>
              <a:t> 2 </a:t>
            </a:r>
            <a:r>
              <a:rPr lang="pt-BR" sz="2400" b="1" i="1" dirty="0" smtClean="0">
                <a:latin typeface="Arial" pitchFamily="34" charset="0"/>
                <a:cs typeface="Arial" pitchFamily="34" charset="0"/>
              </a:rPr>
              <a:t>Antes tem o seu prazer na lei do SENHOR, e </a:t>
            </a:r>
            <a:r>
              <a:rPr lang="pt-BR" sz="2400" b="1" i="1" u="sng" dirty="0" smtClean="0">
                <a:latin typeface="Arial" pitchFamily="34" charset="0"/>
                <a:cs typeface="Arial" pitchFamily="34" charset="0"/>
              </a:rPr>
              <a:t>na sua lei medita de dia e de noite.</a:t>
            </a:r>
            <a:r>
              <a:rPr lang="pt-BR" sz="2400" b="1" i="1" dirty="0" smtClean="0">
                <a:latin typeface="Arial" pitchFamily="34" charset="0"/>
                <a:cs typeface="Arial" pitchFamily="34" charset="0"/>
              </a:rPr>
              <a:t>” </a:t>
            </a:r>
            <a:endParaRPr lang="pt-BR" sz="2400" b="1" dirty="0" smtClean="0">
              <a:latin typeface="Arial" pitchFamily="34" charset="0"/>
              <a:cs typeface="Arial" pitchFamily="34" charset="0"/>
            </a:endParaRPr>
          </a:p>
        </p:txBody>
      </p:sp>
      <p:sp>
        <p:nvSpPr>
          <p:cNvPr id="5" name="Title 1"/>
          <p:cNvSpPr>
            <a:spLocks noGrp="1"/>
          </p:cNvSpPr>
          <p:nvPr>
            <p:ph type="title"/>
          </p:nvPr>
        </p:nvSpPr>
        <p:spPr>
          <a:xfrm>
            <a:off x="457200" y="346646"/>
            <a:ext cx="8229600" cy="850106"/>
          </a:xfrm>
        </p:spPr>
        <p:txBody>
          <a:bodyPr>
            <a:normAutofit/>
          </a:bodyPr>
          <a:lstStyle/>
          <a:p>
            <a:pPr lvl="1" algn="ctr" rtl="0">
              <a:spcBef>
                <a:spcPct val="0"/>
              </a:spcBef>
            </a:pPr>
            <a:r>
              <a:rPr lang="pt-BR" sz="4800" b="1" dirty="0" smtClean="0">
                <a:latin typeface="Arial" pitchFamily="34" charset="0"/>
                <a:cs typeface="Arial" pitchFamily="34" charset="0"/>
              </a:rPr>
              <a:t>Pensamentos Certos</a:t>
            </a:r>
            <a:endParaRPr lang="pt-BR" sz="4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lgn="just">
              <a:buNone/>
            </a:pPr>
            <a:r>
              <a:rPr lang="pt-BR" sz="2400" b="1" dirty="0" smtClean="0">
                <a:latin typeface="Arial" pitchFamily="34" charset="0"/>
                <a:cs typeface="Arial" pitchFamily="34" charset="0"/>
              </a:rPr>
              <a:t>Devemos ter a Palavra de Deus em nossas mentes de tal forma que possamos pensar nela e aplicá-la em nossas vidas constantemente.</a:t>
            </a:r>
          </a:p>
          <a:p>
            <a:pPr marL="0" indent="0">
              <a:buNone/>
            </a:pPr>
            <a:endParaRPr lang="en-US" sz="2400" b="1" dirty="0" smtClean="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Salmo 47:3</a:t>
            </a:r>
          </a:p>
          <a:p>
            <a:pPr marL="0" indent="0" algn="ctr">
              <a:buNone/>
            </a:pPr>
            <a:r>
              <a:rPr lang="pt-BR" sz="2400" b="1" i="1" dirty="0" smtClean="0">
                <a:latin typeface="Arial" pitchFamily="34" charset="0"/>
                <a:cs typeface="Arial" pitchFamily="34" charset="0"/>
              </a:rPr>
              <a:t>“A minha boca falará de sabedoria, e </a:t>
            </a:r>
            <a:r>
              <a:rPr lang="pt-BR" sz="2400" b="1" i="1" u="sng" dirty="0" smtClean="0">
                <a:latin typeface="Arial" pitchFamily="34" charset="0"/>
                <a:cs typeface="Arial" pitchFamily="34" charset="0"/>
              </a:rPr>
              <a:t>a meditação do meu coração</a:t>
            </a:r>
            <a:r>
              <a:rPr lang="pt-BR" sz="2400" b="1" i="1" dirty="0" smtClean="0">
                <a:latin typeface="Arial" pitchFamily="34" charset="0"/>
                <a:cs typeface="Arial" pitchFamily="34" charset="0"/>
              </a:rPr>
              <a:t> será de entendimento.”</a:t>
            </a:r>
          </a:p>
          <a:p>
            <a:pPr marL="0" indent="0" algn="ctr">
              <a:buNone/>
            </a:pPr>
            <a:endParaRPr lang="pt-BR" sz="2400" b="1" i="1" dirty="0" smtClean="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Salmo 119:97</a:t>
            </a:r>
          </a:p>
          <a:p>
            <a:pPr marL="0" indent="0" algn="ctr">
              <a:buNone/>
            </a:pPr>
            <a:r>
              <a:rPr lang="pt-BR" sz="2400" b="1" i="1" dirty="0" smtClean="0">
                <a:latin typeface="Arial" pitchFamily="34" charset="0"/>
                <a:cs typeface="Arial" pitchFamily="34" charset="0"/>
              </a:rPr>
              <a:t>“Oh! quanto amo a tua lei! </a:t>
            </a:r>
            <a:r>
              <a:rPr lang="pt-BR" sz="2400" b="1" i="1" u="sng" dirty="0" smtClean="0">
                <a:latin typeface="Arial" pitchFamily="34" charset="0"/>
                <a:cs typeface="Arial" pitchFamily="34" charset="0"/>
              </a:rPr>
              <a:t>É a minha meditação em todo o dia</a:t>
            </a:r>
            <a:r>
              <a:rPr lang="pt-BR" sz="2400" b="1" i="1" dirty="0" smtClean="0">
                <a:latin typeface="Arial" pitchFamily="34" charset="0"/>
                <a:cs typeface="Arial" pitchFamily="34" charset="0"/>
              </a:rPr>
              <a:t>.”</a:t>
            </a:r>
            <a:endParaRPr lang="pt-BR" sz="2400" b="1" dirty="0" smtClean="0">
              <a:latin typeface="Arial" pitchFamily="34" charset="0"/>
              <a:cs typeface="Arial" pitchFamily="34" charset="0"/>
            </a:endParaRPr>
          </a:p>
        </p:txBody>
      </p:sp>
      <p:sp>
        <p:nvSpPr>
          <p:cNvPr id="5" name="Title 1"/>
          <p:cNvSpPr>
            <a:spLocks noGrp="1"/>
          </p:cNvSpPr>
          <p:nvPr>
            <p:ph type="title"/>
          </p:nvPr>
        </p:nvSpPr>
        <p:spPr>
          <a:xfrm>
            <a:off x="457200" y="346646"/>
            <a:ext cx="8229600" cy="850106"/>
          </a:xfrm>
        </p:spPr>
        <p:txBody>
          <a:bodyPr>
            <a:normAutofit/>
          </a:bodyPr>
          <a:lstStyle/>
          <a:p>
            <a:pPr lvl="1" algn="ctr" rtl="0">
              <a:spcBef>
                <a:spcPct val="0"/>
              </a:spcBef>
            </a:pPr>
            <a:r>
              <a:rPr lang="pt-BR" sz="4800" b="1" dirty="0" smtClean="0">
                <a:latin typeface="Arial" pitchFamily="34" charset="0"/>
                <a:cs typeface="Arial" pitchFamily="34" charset="0"/>
              </a:rPr>
              <a:t>Pensamentos Certos</a:t>
            </a:r>
            <a:endParaRPr lang="pt-BR" sz="4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640960" cy="4893647"/>
          </a:xfrm>
          <a:prstGeom prst="rect">
            <a:avLst/>
          </a:prstGeom>
        </p:spPr>
        <p:txBody>
          <a:bodyPr wrap="square">
            <a:spAutoFit/>
          </a:bodyPr>
          <a:lstStyle/>
          <a:p>
            <a:pPr algn="just"/>
            <a:r>
              <a:rPr lang="pt-BR" sz="2400" b="1" dirty="0" smtClean="0">
                <a:latin typeface="Arial" pitchFamily="34" charset="0"/>
                <a:cs typeface="Arial" pitchFamily="34" charset="0"/>
              </a:rPr>
              <a:t>Haverá momentos em que seremos profundamente preocupados com varias circunstancias da vida. É importante reagirmos </a:t>
            </a:r>
            <a:r>
              <a:rPr lang="pt-BR" sz="2400" b="1" u="sng" dirty="0" smtClean="0">
                <a:latin typeface="Arial" pitchFamily="34" charset="0"/>
                <a:cs typeface="Arial" pitchFamily="34" charset="0"/>
              </a:rPr>
              <a:t>biblicamente</a:t>
            </a:r>
            <a:r>
              <a:rPr lang="pt-BR" sz="2400" b="1" dirty="0" smtClean="0">
                <a:latin typeface="Arial" pitchFamily="34" charset="0"/>
                <a:cs typeface="Arial" pitchFamily="34" charset="0"/>
              </a:rPr>
              <a:t> nessas ocasiões. O resultado será paz de coração. </a:t>
            </a:r>
          </a:p>
          <a:p>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Isaias 26:3  </a:t>
            </a:r>
          </a:p>
          <a:p>
            <a:pPr algn="ctr"/>
            <a:r>
              <a:rPr lang="pt-BR" sz="2400" b="1" dirty="0" smtClean="0">
                <a:latin typeface="Arial" pitchFamily="34" charset="0"/>
                <a:cs typeface="Arial" pitchFamily="34" charset="0"/>
              </a:rPr>
              <a:t>“</a:t>
            </a:r>
            <a:r>
              <a:rPr lang="pt-BR" sz="2400" b="1" i="1" dirty="0" smtClean="0">
                <a:latin typeface="Arial" pitchFamily="34" charset="0"/>
                <a:cs typeface="Arial" pitchFamily="34" charset="0"/>
              </a:rPr>
              <a:t>Tu conservarás em paz aquele </a:t>
            </a:r>
            <a:r>
              <a:rPr lang="pt-BR" sz="2400" b="1" i="1" u="sng" dirty="0" smtClean="0">
                <a:latin typeface="Arial" pitchFamily="34" charset="0"/>
                <a:cs typeface="Arial" pitchFamily="34" charset="0"/>
              </a:rPr>
              <a:t>cuja mente está firme em ti</a:t>
            </a:r>
            <a:r>
              <a:rPr lang="pt-BR" sz="2400" b="1" i="1" dirty="0" smtClean="0">
                <a:latin typeface="Arial" pitchFamily="34" charset="0"/>
                <a:cs typeface="Arial" pitchFamily="34" charset="0"/>
              </a:rPr>
              <a:t>; porque ele confia em ti</a:t>
            </a:r>
            <a:r>
              <a:rPr lang="pt-BR" sz="2400" b="1" dirty="0" smtClean="0">
                <a:latin typeface="Arial" pitchFamily="34" charset="0"/>
                <a:cs typeface="Arial" pitchFamily="34" charset="0"/>
              </a:rPr>
              <a:t>.”</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Salmos 119:165 </a:t>
            </a:r>
          </a:p>
          <a:p>
            <a:pPr algn="ctr"/>
            <a:r>
              <a:rPr lang="pt-BR" sz="2400" b="1" dirty="0" smtClean="0">
                <a:latin typeface="Arial" pitchFamily="34" charset="0"/>
                <a:cs typeface="Arial" pitchFamily="34" charset="0"/>
              </a:rPr>
              <a:t>“</a:t>
            </a:r>
            <a:r>
              <a:rPr lang="pt-BR" sz="2400" b="1" i="1" dirty="0" smtClean="0">
                <a:latin typeface="Arial" pitchFamily="34" charset="0"/>
                <a:cs typeface="Arial" pitchFamily="34" charset="0"/>
              </a:rPr>
              <a:t>Muita paz têm </a:t>
            </a:r>
            <a:r>
              <a:rPr lang="pt-BR" sz="2400" b="1" i="1" u="sng" dirty="0" smtClean="0">
                <a:latin typeface="Arial" pitchFamily="34" charset="0"/>
                <a:cs typeface="Arial" pitchFamily="34" charset="0"/>
              </a:rPr>
              <a:t>os que amam a tua lei</a:t>
            </a:r>
            <a:r>
              <a:rPr lang="pt-BR" sz="2400" b="1" i="1" dirty="0" smtClean="0">
                <a:latin typeface="Arial" pitchFamily="34" charset="0"/>
                <a:cs typeface="Arial" pitchFamily="34" charset="0"/>
              </a:rPr>
              <a:t>, e para eles não há tropeço</a:t>
            </a:r>
            <a:r>
              <a:rPr lang="pt-BR" sz="2400" b="1" dirty="0" smtClean="0">
                <a:latin typeface="Arial" pitchFamily="34" charset="0"/>
                <a:cs typeface="Arial" pitchFamily="34" charset="0"/>
              </a:rPr>
              <a:t>.” </a:t>
            </a:r>
          </a:p>
          <a:p>
            <a:endParaRPr lang="pt-BR" sz="2400" b="1" dirty="0">
              <a:latin typeface="Arial" pitchFamily="34" charset="0"/>
              <a:cs typeface="Arial" pitchFamily="34" charset="0"/>
            </a:endParaRPr>
          </a:p>
        </p:txBody>
      </p:sp>
      <p:sp>
        <p:nvSpPr>
          <p:cNvPr id="5" name="Title 1"/>
          <p:cNvSpPr txBox="1">
            <a:spLocks/>
          </p:cNvSpPr>
          <p:nvPr/>
        </p:nvSpPr>
        <p:spPr>
          <a:xfrm>
            <a:off x="457200" y="346646"/>
            <a:ext cx="8229600" cy="850106"/>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Pensamentos Certos</a:t>
            </a:r>
            <a:endParaRPr kumimoji="0" lang="pt-BR" sz="48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640960" cy="4154984"/>
          </a:xfrm>
          <a:prstGeom prst="rect">
            <a:avLst/>
          </a:prstGeom>
        </p:spPr>
        <p:txBody>
          <a:bodyPr wrap="square">
            <a:spAutoFit/>
          </a:bodyPr>
          <a:lstStyle/>
          <a:p>
            <a:pPr algn="just"/>
            <a:r>
              <a:rPr lang="pt-BR" sz="2400" b="1" dirty="0" smtClean="0">
                <a:latin typeface="Arial" pitchFamily="34" charset="0"/>
                <a:cs typeface="Arial" pitchFamily="34" charset="0"/>
              </a:rPr>
              <a:t>Haverá momentos em que seremos profundamente preocupados com varias circunstancias da vida. É importante reagirmos </a:t>
            </a:r>
            <a:r>
              <a:rPr lang="pt-BR" sz="2400" b="1" u="sng" dirty="0" smtClean="0">
                <a:latin typeface="Arial" pitchFamily="34" charset="0"/>
                <a:cs typeface="Arial" pitchFamily="34" charset="0"/>
              </a:rPr>
              <a:t>biblicamente</a:t>
            </a:r>
            <a:r>
              <a:rPr lang="pt-BR" sz="2400" b="1" dirty="0" smtClean="0">
                <a:latin typeface="Arial" pitchFamily="34" charset="0"/>
                <a:cs typeface="Arial" pitchFamily="34" charset="0"/>
              </a:rPr>
              <a:t> nessas ocasiões. O resultado será paz de coração. </a:t>
            </a:r>
          </a:p>
          <a:p>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Tiago 1:25  </a:t>
            </a:r>
          </a:p>
          <a:p>
            <a:pPr algn="ctr"/>
            <a:r>
              <a:rPr lang="pt-BR" sz="2400" b="1" dirty="0" smtClean="0">
                <a:latin typeface="Arial" pitchFamily="34" charset="0"/>
                <a:cs typeface="Arial" pitchFamily="34" charset="0"/>
              </a:rPr>
              <a:t>“</a:t>
            </a:r>
            <a:r>
              <a:rPr lang="pt-BR" sz="2400" b="1" i="1" dirty="0" smtClean="0">
                <a:latin typeface="Arial" pitchFamily="34" charset="0"/>
                <a:cs typeface="Arial" pitchFamily="34" charset="0"/>
              </a:rPr>
              <a:t>Aquele, porém, que atenta bem para a lei perfeita da liberdade, e nisso persevera, não sendo ouvinte esquecidiço, mas </a:t>
            </a:r>
            <a:r>
              <a:rPr lang="pt-BR" sz="2400" b="1" i="1" u="sng" dirty="0" smtClean="0">
                <a:latin typeface="Arial" pitchFamily="34" charset="0"/>
                <a:cs typeface="Arial" pitchFamily="34" charset="0"/>
              </a:rPr>
              <a:t>fazedor da obra</a:t>
            </a:r>
            <a:r>
              <a:rPr lang="pt-BR" sz="2400" b="1" i="1" dirty="0" smtClean="0">
                <a:latin typeface="Arial" pitchFamily="34" charset="0"/>
                <a:cs typeface="Arial" pitchFamily="34" charset="0"/>
              </a:rPr>
              <a:t>, este tal será bem-aventurado no seu feito</a:t>
            </a:r>
            <a:r>
              <a:rPr lang="pt-BR" sz="2400" b="1" dirty="0" smtClean="0">
                <a:latin typeface="Arial" pitchFamily="34" charset="0"/>
                <a:cs typeface="Arial" pitchFamily="34" charset="0"/>
              </a:rPr>
              <a:t>.”</a:t>
            </a:r>
          </a:p>
          <a:p>
            <a:endParaRPr lang="pt-BR" sz="2400" b="1" dirty="0">
              <a:latin typeface="Arial" pitchFamily="34" charset="0"/>
              <a:cs typeface="Arial" pitchFamily="34" charset="0"/>
            </a:endParaRPr>
          </a:p>
        </p:txBody>
      </p:sp>
      <p:sp>
        <p:nvSpPr>
          <p:cNvPr id="5" name="Title 1"/>
          <p:cNvSpPr txBox="1">
            <a:spLocks/>
          </p:cNvSpPr>
          <p:nvPr/>
        </p:nvSpPr>
        <p:spPr>
          <a:xfrm>
            <a:off x="457200" y="346646"/>
            <a:ext cx="8229600" cy="850106"/>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Pensamentos Certos</a:t>
            </a:r>
            <a:endParaRPr kumimoji="0" lang="pt-BR" sz="48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850106"/>
          </a:xfrm>
        </p:spPr>
        <p:txBody>
          <a:bodyPr/>
          <a:lstStyle/>
          <a:p>
            <a:r>
              <a:rPr lang="pt-BR" sz="2800" b="1" dirty="0" smtClean="0">
                <a:latin typeface="+mn-lt"/>
              </a:rPr>
              <a:t>Verdade 1 - Reconhecer Que É Pecado: </a:t>
            </a:r>
            <a:r>
              <a:rPr lang="pt-BR" sz="2800" b="1" dirty="0" smtClean="0">
                <a:latin typeface="+mn-lt"/>
                <a:cs typeface="Arial" pitchFamily="34" charset="0"/>
              </a:rPr>
              <a:t>O medo é um  pecado que deve ser confessado e que devemos pedir perdão a Deus</a:t>
            </a:r>
            <a:r>
              <a:rPr lang="en-US" sz="2800" b="1" dirty="0" smtClean="0">
                <a:latin typeface="+mn-lt"/>
                <a:cs typeface="Arial" pitchFamily="34" charset="0"/>
              </a:rPr>
              <a:t>.</a:t>
            </a:r>
            <a:r>
              <a:rPr lang="en-US" sz="2800" b="1" dirty="0">
                <a:latin typeface="Arial" pitchFamily="34" charset="0"/>
                <a:cs typeface="Arial" pitchFamily="34" charset="0"/>
              </a:rPr>
              <a:t/>
            </a:r>
            <a:br>
              <a:rPr lang="en-US" sz="2800" b="1" dirty="0">
                <a:latin typeface="Arial" pitchFamily="34" charset="0"/>
                <a:cs typeface="Arial" pitchFamily="34" charset="0"/>
              </a:rPr>
            </a:br>
            <a:endParaRPr lang="pt-BR" sz="2800" dirty="0"/>
          </a:p>
        </p:txBody>
      </p:sp>
      <p:sp>
        <p:nvSpPr>
          <p:cNvPr id="3" name="Content Placeholder 2"/>
          <p:cNvSpPr>
            <a:spLocks noGrp="1"/>
          </p:cNvSpPr>
          <p:nvPr>
            <p:ph idx="1"/>
          </p:nvPr>
        </p:nvSpPr>
        <p:spPr>
          <a:xfrm>
            <a:off x="251520" y="2071389"/>
            <a:ext cx="8640960" cy="4525963"/>
          </a:xfrm>
        </p:spPr>
        <p:txBody>
          <a:bodyPr>
            <a:noAutofit/>
          </a:bodyPr>
          <a:lstStyle/>
          <a:p>
            <a:pPr marL="357188" indent="-357188"/>
            <a:r>
              <a:rPr lang="pt-BR" sz="2000" b="1" dirty="0" smtClean="0">
                <a:latin typeface="Arial" pitchFamily="34" charset="0"/>
                <a:cs typeface="Arial" pitchFamily="34" charset="0"/>
              </a:rPr>
              <a:t>Apesar do fato de que o medo pode ser uma emoção boa para incentivar segurança, geralmente é errado. O medo pode me impedir de fazer o certo, ou me levar para fazer o errado.</a:t>
            </a:r>
          </a:p>
          <a:p>
            <a:pPr marL="357188" indent="-357188"/>
            <a:endParaRPr lang="pt-BR" sz="2000" b="1" dirty="0" smtClean="0">
              <a:latin typeface="Arial" pitchFamily="34" charset="0"/>
              <a:cs typeface="Arial" pitchFamily="34" charset="0"/>
            </a:endParaRPr>
          </a:p>
          <a:p>
            <a:pPr marL="357188" indent="-357188"/>
            <a:r>
              <a:rPr lang="pt-BR" sz="2000" b="1" dirty="0" smtClean="0">
                <a:latin typeface="Arial" pitchFamily="34" charset="0"/>
                <a:cs typeface="Arial" pitchFamily="34" charset="0"/>
              </a:rPr>
              <a:t>Devemos aceitar nossa responsabilidade para nosso medo.  Satanás quer que nos vejamos como vítimas, pensando que o problema vem de fora, sentindo sem esperança, achando que nada podemos fazer. Note os termos que o mundo usa: ataque de pânico, síndrome de pânico, fobia (uma doença). O problema não vem de fora, mas de dentro, dentro d</a:t>
            </a:r>
            <a:r>
              <a:rPr lang="pt-BR" sz="2000" dirty="0" smtClean="0">
                <a:latin typeface="Arial" pitchFamily="34" charset="0"/>
                <a:cs typeface="Arial" pitchFamily="34" charset="0"/>
              </a:rPr>
              <a:t>o nosso coração. Nós somos culpados de reagir na maneira errada. </a:t>
            </a:r>
          </a:p>
          <a:p>
            <a:pPr marL="357188" indent="-357188"/>
            <a:endParaRPr lang="pt-BR" sz="2000" dirty="0" smtClean="0">
              <a:latin typeface="Arial" pitchFamily="34" charset="0"/>
              <a:cs typeface="Arial" pitchFamily="34" charset="0"/>
            </a:endParaRPr>
          </a:p>
          <a:p>
            <a:pPr marL="357188" indent="-357188" algn="ctr">
              <a:buNone/>
            </a:pPr>
            <a:r>
              <a:rPr lang="pt-BR" sz="2000" b="1" dirty="0" smtClean="0">
                <a:latin typeface="Arial" pitchFamily="34" charset="0"/>
                <a:cs typeface="Arial" pitchFamily="34" charset="0"/>
              </a:rPr>
              <a:t>NÓS SOMOS CULPADOS</a:t>
            </a:r>
            <a:r>
              <a:rPr lang="pt-BR" sz="2000" dirty="0" smtClean="0">
                <a:latin typeface="Arial" pitchFamily="34" charset="0"/>
                <a:cs typeface="Arial" pitchFamily="34" charset="0"/>
              </a:rPr>
              <a:t>.</a:t>
            </a:r>
            <a:endParaRPr lang="en-US" sz="2000" b="1" dirty="0" smtClean="0">
              <a:latin typeface="Arial" pitchFamily="34" charset="0"/>
              <a:cs typeface="Arial" pitchFamily="34" charset="0"/>
            </a:endParaRPr>
          </a:p>
          <a:p>
            <a:pPr>
              <a:buNone/>
            </a:pPr>
            <a:endParaRPr lang="pt-BR"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1520" y="1916832"/>
            <a:ext cx="8640960" cy="4525963"/>
          </a:xfrm>
        </p:spPr>
        <p:txBody>
          <a:bodyPr>
            <a:noAutofit/>
          </a:bodyPr>
          <a:lstStyle/>
          <a:p>
            <a:pPr marL="0" indent="0">
              <a:buNone/>
            </a:pPr>
            <a:endParaRPr lang="pt-BR" sz="2000" dirty="0" smtClean="0">
              <a:latin typeface="Arial" pitchFamily="34" charset="0"/>
              <a:cs typeface="Arial" pitchFamily="34" charset="0"/>
            </a:endParaRPr>
          </a:p>
          <a:p>
            <a:pPr marL="357188" indent="-357188"/>
            <a:r>
              <a:rPr lang="pt-BR" sz="2000" b="1" dirty="0" smtClean="0">
                <a:latin typeface="Arial" pitchFamily="34" charset="0"/>
                <a:cs typeface="Arial" pitchFamily="34" charset="0"/>
              </a:rPr>
              <a:t>Devemos identificar as razões de que medo é pecado. Devemos saber as mentiras que estão controlando nossa vida e as confessar a Deus como pecado.  </a:t>
            </a:r>
            <a:endParaRPr lang="pt-BR" sz="2000" b="1"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7915066"/>
              </p:ext>
            </p:extLst>
          </p:nvPr>
        </p:nvGraphicFramePr>
        <p:xfrm>
          <a:off x="179512" y="3452584"/>
          <a:ext cx="8640960" cy="1981200"/>
        </p:xfrm>
        <a:graphic>
          <a:graphicData uri="http://schemas.openxmlformats.org/drawingml/2006/table">
            <a:tbl>
              <a:tblPr firstRow="1" bandRow="1">
                <a:tableStyleId>{5C22544A-7EE6-4342-B048-85BDC9FD1C3A}</a:tableStyleId>
              </a:tblPr>
              <a:tblGrid>
                <a:gridCol w="4320480">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tblGrid>
              <a:tr h="370840">
                <a:tc gridSpan="2">
                  <a:txBody>
                    <a:bodyPr/>
                    <a:lstStyle/>
                    <a:p>
                      <a:pPr algn="ctr"/>
                      <a:r>
                        <a:rPr lang="pt-BR" sz="2000" dirty="0" smtClean="0">
                          <a:latin typeface="Arial" pitchFamily="34" charset="0"/>
                          <a:cs typeface="Arial" pitchFamily="34" charset="0"/>
                        </a:rPr>
                        <a:t>Medo É Pecado</a:t>
                      </a:r>
                      <a:endParaRPr lang="pt-BR" sz="2000" dirty="0">
                        <a:latin typeface="Arial" pitchFamily="34" charset="0"/>
                        <a:cs typeface="Arial" pitchFamily="34" charset="0"/>
                      </a:endParaRPr>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Violação da Palavra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Servindo dois mestres</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pt-BR" sz="2000" dirty="0" smtClean="0">
                          <a:latin typeface="Arial" pitchFamily="34" charset="0"/>
                          <a:cs typeface="Arial" pitchFamily="34" charset="0"/>
                        </a:rPr>
                        <a:t>   Idolatria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Falta de fé</a:t>
                      </a: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Nossa vontade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Gastando tempo a toa</a:t>
                      </a: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Prejudica o corpo</a:t>
                      </a:r>
                    </a:p>
                  </a:txBody>
                  <a:tcPr/>
                </a:tc>
                <a:tc>
                  <a:txBody>
                    <a:bodyPr/>
                    <a:lstStyle/>
                    <a:p>
                      <a:pPr marL="542925" marR="0" indent="-542925"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Rouba de nos a vida abundante</a:t>
                      </a:r>
                    </a:p>
                  </a:txBody>
                  <a:tcPr/>
                </a:tc>
                <a:extLst>
                  <a:ext uri="{0D108BD9-81ED-4DB2-BD59-A6C34878D82A}">
                    <a16:rowId xmlns="" xmlns:a16="http://schemas.microsoft.com/office/drawing/2014/main" val="10004"/>
                  </a:ext>
                </a:extLst>
              </a:tr>
            </a:tbl>
          </a:graphicData>
        </a:graphic>
      </p:graphicFrame>
      <p:sp>
        <p:nvSpPr>
          <p:cNvPr id="9" name="Title 1"/>
          <p:cNvSpPr>
            <a:spLocks noGrp="1"/>
          </p:cNvSpPr>
          <p:nvPr>
            <p:ph type="title"/>
          </p:nvPr>
        </p:nvSpPr>
        <p:spPr>
          <a:xfrm>
            <a:off x="457200" y="346646"/>
            <a:ext cx="8229600" cy="850106"/>
          </a:xfrm>
        </p:spPr>
        <p:txBody>
          <a:bodyPr/>
          <a:lstStyle/>
          <a:p>
            <a:r>
              <a:rPr lang="pt-BR" sz="2800" b="1" dirty="0" smtClean="0">
                <a:latin typeface="+mn-lt"/>
              </a:rPr>
              <a:t>Verdade 1 - Reconhecer Que É Pecado: </a:t>
            </a:r>
            <a:r>
              <a:rPr lang="pt-BR" sz="2800" b="1" dirty="0" smtClean="0">
                <a:latin typeface="+mn-lt"/>
                <a:cs typeface="Arial" pitchFamily="34" charset="0"/>
              </a:rPr>
              <a:t>O medo é um  pecado que deve ser confessado e que devemos pedir perdão a Deus</a:t>
            </a:r>
            <a:r>
              <a:rPr lang="en-US" sz="2800" b="1" dirty="0" smtClean="0">
                <a:latin typeface="+mn-lt"/>
                <a:cs typeface="Arial" pitchFamily="34" charset="0"/>
              </a:rPr>
              <a:t>.</a:t>
            </a:r>
            <a:r>
              <a:rPr lang="en-US" sz="2800" b="1" dirty="0">
                <a:latin typeface="Arial" pitchFamily="34" charset="0"/>
                <a:cs typeface="Arial" pitchFamily="34" charset="0"/>
              </a:rPr>
              <a:t/>
            </a:r>
            <a:br>
              <a:rPr lang="en-US" sz="2800" b="1" dirty="0">
                <a:latin typeface="Arial" pitchFamily="34" charset="0"/>
                <a:cs typeface="Arial" pitchFamily="34" charset="0"/>
              </a:rPr>
            </a:br>
            <a:endParaRPr lang="pt-BR"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1520" y="2276872"/>
            <a:ext cx="8640960" cy="3384376"/>
          </a:xfrm>
        </p:spPr>
        <p:txBody>
          <a:bodyPr>
            <a:noAutofit/>
          </a:bodyPr>
          <a:lstStyle/>
          <a:p>
            <a:pPr marL="0" indent="0">
              <a:buNone/>
            </a:pPr>
            <a:endParaRPr lang="pt-BR" sz="2000" dirty="0" smtClean="0">
              <a:latin typeface="Arial" pitchFamily="34" charset="0"/>
              <a:cs typeface="Arial" pitchFamily="34" charset="0"/>
            </a:endParaRPr>
          </a:p>
          <a:p>
            <a:pPr marL="357188" indent="-357188" algn="ctr">
              <a:buNone/>
            </a:pPr>
            <a:r>
              <a:rPr lang="pt-BR" sz="2400" b="1" dirty="0" smtClean="0">
                <a:latin typeface="Arial" pitchFamily="34" charset="0"/>
                <a:cs typeface="Arial" pitchFamily="34" charset="0"/>
              </a:rPr>
              <a:t>Se não fizermos isso, Deus não ouvirá as nossas orações.</a:t>
            </a:r>
          </a:p>
          <a:p>
            <a:pPr marL="357188" indent="-357188"/>
            <a:endParaRPr lang="pt-BR" sz="2400" dirty="0" smtClean="0">
              <a:latin typeface="Arial" pitchFamily="34" charset="0"/>
              <a:cs typeface="Arial" pitchFamily="34" charset="0"/>
            </a:endParaRPr>
          </a:p>
          <a:p>
            <a:pPr marL="0" indent="0" algn="ctr">
              <a:buNone/>
            </a:pPr>
            <a:r>
              <a:rPr lang="pt-BR" sz="2400" dirty="0" smtClean="0">
                <a:latin typeface="Arial" pitchFamily="34" charset="0"/>
                <a:cs typeface="Arial" pitchFamily="34" charset="0"/>
              </a:rPr>
              <a:t>Salmo 66:18</a:t>
            </a:r>
          </a:p>
          <a:p>
            <a:pPr marL="0" indent="0" algn="ctr">
              <a:buNone/>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Se eu atender à iniquidade no meu coração, o Senhor não me ouvirá</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
        <p:nvSpPr>
          <p:cNvPr id="5" name="Title 1"/>
          <p:cNvSpPr>
            <a:spLocks noGrp="1"/>
          </p:cNvSpPr>
          <p:nvPr>
            <p:ph type="title"/>
          </p:nvPr>
        </p:nvSpPr>
        <p:spPr>
          <a:xfrm>
            <a:off x="457200" y="346646"/>
            <a:ext cx="8229600" cy="850106"/>
          </a:xfrm>
        </p:spPr>
        <p:txBody>
          <a:bodyPr/>
          <a:lstStyle/>
          <a:p>
            <a:r>
              <a:rPr lang="pt-BR" sz="2800" b="1" dirty="0" smtClean="0">
                <a:latin typeface="+mn-lt"/>
              </a:rPr>
              <a:t>Verdade 1 - Reconhecer Que É Pecado: </a:t>
            </a:r>
            <a:r>
              <a:rPr lang="pt-BR" sz="2800" b="1" dirty="0" smtClean="0">
                <a:latin typeface="+mn-lt"/>
                <a:cs typeface="Arial" pitchFamily="34" charset="0"/>
              </a:rPr>
              <a:t>O medo é um  pecado que deve ser confessado e que devemos pedir perdão a Deus</a:t>
            </a:r>
            <a:r>
              <a:rPr lang="en-US" sz="2800" b="1" dirty="0" smtClean="0">
                <a:latin typeface="+mn-lt"/>
                <a:cs typeface="Arial" pitchFamily="34" charset="0"/>
              </a:rPr>
              <a:t>.</a:t>
            </a:r>
            <a:r>
              <a:rPr lang="en-US" sz="2800" b="1">
                <a:latin typeface="Arial" pitchFamily="34" charset="0"/>
                <a:cs typeface="Arial" pitchFamily="34" charset="0"/>
              </a:rPr>
              <a:t/>
            </a:r>
            <a:br>
              <a:rPr lang="en-US" sz="2800" b="1">
                <a:latin typeface="Arial" pitchFamily="34" charset="0"/>
                <a:cs typeface="Arial" pitchFamily="34" charset="0"/>
              </a:rPr>
            </a:b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4525963"/>
          </a:xfrm>
        </p:spPr>
        <p:txBody>
          <a:bodyPr/>
          <a:lstStyle/>
          <a:p>
            <a:pPr algn="ctr">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Pro. 3:5, “</a:t>
            </a:r>
            <a:r>
              <a:rPr lang="pt-BR" sz="2400" i="1" u="sng" dirty="0" smtClean="0">
                <a:latin typeface="Arial" pitchFamily="34" charset="0"/>
                <a:cs typeface="Arial" pitchFamily="34" charset="0"/>
              </a:rPr>
              <a:t>Confia no SENHOR </a:t>
            </a:r>
            <a:r>
              <a:rPr lang="pt-BR" sz="2400" i="1" dirty="0" smtClean="0">
                <a:latin typeface="Arial" pitchFamily="34" charset="0"/>
                <a:cs typeface="Arial" pitchFamily="34" charset="0"/>
              </a:rPr>
              <a:t>de todo o teu coração, e não te estribes no teu próprio entendimento, Reconhece-o em todos os teus caminhos, </a:t>
            </a:r>
            <a:r>
              <a:rPr lang="pt-BR" sz="2400" i="1" u="sng" dirty="0" smtClean="0">
                <a:latin typeface="Arial" pitchFamily="34" charset="0"/>
                <a:cs typeface="Arial" pitchFamily="34" charset="0"/>
              </a:rPr>
              <a:t>e ele endireitará as tuas veredas</a:t>
            </a:r>
            <a:r>
              <a:rPr lang="pt-BR" sz="2400" dirty="0" smtClean="0">
                <a:latin typeface="Arial" pitchFamily="34" charset="0"/>
                <a:cs typeface="Arial" pitchFamily="34" charset="0"/>
              </a:rPr>
              <a:t>”.</a:t>
            </a:r>
          </a:p>
          <a:p>
            <a:pPr marL="0" indent="0">
              <a:buNone/>
            </a:pPr>
            <a:endParaRPr lang="pt-BR" sz="2400" i="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Pro. 16:3, “</a:t>
            </a:r>
            <a:r>
              <a:rPr lang="pt-BR" sz="2400" i="1" u="sng" dirty="0" smtClean="0">
                <a:latin typeface="Arial" pitchFamily="34" charset="0"/>
                <a:cs typeface="Arial" pitchFamily="34" charset="0"/>
              </a:rPr>
              <a:t>Confia ao SENHOR</a:t>
            </a:r>
            <a:r>
              <a:rPr lang="pt-BR" sz="2400" i="1" dirty="0" smtClean="0">
                <a:latin typeface="Arial" pitchFamily="34" charset="0"/>
                <a:cs typeface="Arial" pitchFamily="34" charset="0"/>
              </a:rPr>
              <a:t> as tuas obras, e </a:t>
            </a:r>
            <a:r>
              <a:rPr lang="pt-BR" sz="2400" i="1" u="sng" dirty="0" smtClean="0">
                <a:latin typeface="Arial" pitchFamily="34" charset="0"/>
                <a:cs typeface="Arial" pitchFamily="34" charset="0"/>
              </a:rPr>
              <a:t>teus pensamentos serão estabelecidos</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II Sam. 22:3, “</a:t>
            </a:r>
            <a:r>
              <a:rPr lang="pt-BR" sz="2400" i="1" dirty="0" smtClean="0">
                <a:latin typeface="Arial" pitchFamily="34" charset="0"/>
                <a:cs typeface="Arial" pitchFamily="34" charset="0"/>
              </a:rPr>
              <a:t>Deus é </a:t>
            </a:r>
            <a:r>
              <a:rPr lang="pt-BR" sz="2400" i="1" u="sng" dirty="0" smtClean="0">
                <a:latin typeface="Arial" pitchFamily="34" charset="0"/>
                <a:cs typeface="Arial" pitchFamily="34" charset="0"/>
              </a:rPr>
              <a:t>o meu rochedo</a:t>
            </a:r>
            <a:r>
              <a:rPr lang="pt-BR" sz="2400" i="1" dirty="0" smtClean="0">
                <a:latin typeface="Arial" pitchFamily="34" charset="0"/>
                <a:cs typeface="Arial" pitchFamily="34" charset="0"/>
              </a:rPr>
              <a:t>, </a:t>
            </a:r>
            <a:r>
              <a:rPr lang="pt-BR" sz="2400" i="1" u="sng" dirty="0" smtClean="0">
                <a:latin typeface="Arial" pitchFamily="34" charset="0"/>
                <a:cs typeface="Arial" pitchFamily="34" charset="0"/>
              </a:rPr>
              <a:t>nele confiarei</a:t>
            </a:r>
            <a:r>
              <a:rPr lang="pt-BR" sz="2400" i="1" dirty="0" smtClean="0">
                <a:latin typeface="Arial" pitchFamily="34" charset="0"/>
                <a:cs typeface="Arial" pitchFamily="34" charset="0"/>
              </a:rPr>
              <a:t>; </a:t>
            </a:r>
            <a:r>
              <a:rPr lang="pt-BR" sz="2400" i="1" u="sng" dirty="0" smtClean="0">
                <a:latin typeface="Arial" pitchFamily="34" charset="0"/>
                <a:cs typeface="Arial" pitchFamily="34" charset="0"/>
              </a:rPr>
              <a:t>o meu escudo, e a força da minha salvação</a:t>
            </a:r>
            <a:r>
              <a:rPr lang="pt-BR" sz="2400" i="1" dirty="0" smtClean="0">
                <a:latin typeface="Arial" pitchFamily="34" charset="0"/>
                <a:cs typeface="Arial" pitchFamily="34" charset="0"/>
              </a:rPr>
              <a:t>, o meu alto retiro, e o meu refúgio. Ó meu Salvador, da violência me salvas”. </a:t>
            </a:r>
          </a:p>
          <a:p>
            <a:pPr marL="0" indent="0">
              <a:buNone/>
            </a:pPr>
            <a:endParaRPr lang="pt-BR" sz="2400" dirty="0" smtClean="0">
              <a:latin typeface="Arial" pitchFamily="34" charset="0"/>
              <a:cs typeface="Arial" pitchFamily="34" charset="0"/>
            </a:endParaRPr>
          </a:p>
        </p:txBody>
      </p:sp>
      <p:sp>
        <p:nvSpPr>
          <p:cNvPr id="5" name="Title 1"/>
          <p:cNvSpPr>
            <a:spLocks noGrp="1"/>
          </p:cNvSpPr>
          <p:nvPr>
            <p:ph type="title"/>
          </p:nvPr>
        </p:nvSpPr>
        <p:spPr>
          <a:xfrm>
            <a:off x="457200" y="346646"/>
            <a:ext cx="8229600" cy="850106"/>
          </a:xfrm>
        </p:spPr>
        <p:txBody>
          <a:bodyPr/>
          <a:lstStyle/>
          <a:p>
            <a:r>
              <a:rPr lang="pt-BR" sz="2800" b="1" dirty="0" smtClean="0">
                <a:latin typeface="+mn-lt"/>
              </a:rPr>
              <a:t>Verdade 2 - </a:t>
            </a:r>
            <a:r>
              <a:rPr lang="pt-BR" sz="2800" b="1" dirty="0">
                <a:latin typeface="+mn-lt"/>
              </a:rPr>
              <a:t>Reconhecer As </a:t>
            </a:r>
            <a:r>
              <a:rPr lang="pt-BR" sz="2800" b="1" dirty="0" smtClean="0">
                <a:latin typeface="+mn-lt"/>
              </a:rPr>
              <a:t>Bênçãos: Há </a:t>
            </a:r>
            <a:r>
              <a:rPr lang="pt-BR" sz="2800" b="1" dirty="0">
                <a:latin typeface="+mn-lt"/>
              </a:rPr>
              <a:t>grandes benefícios em confiar no Senhor.</a:t>
            </a:r>
            <a:endParaRPr lang="pt-BR"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711349"/>
            <a:ext cx="8640960" cy="4525963"/>
          </a:xfrm>
        </p:spPr>
        <p:txBody>
          <a:bodyPr/>
          <a:lstStyle/>
          <a:p>
            <a:pPr algn="ctr">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II Sam. 22:31, “</a:t>
            </a:r>
            <a:r>
              <a:rPr lang="pt-BR" sz="2400" i="1" dirty="0" smtClean="0">
                <a:latin typeface="Arial" pitchFamily="34" charset="0"/>
                <a:cs typeface="Arial" pitchFamily="34" charset="0"/>
              </a:rPr>
              <a:t>O caminho de Deus é perfeito, e a palavra do SENHOR refinada; e é </a:t>
            </a:r>
            <a:r>
              <a:rPr lang="pt-BR" sz="2400" i="1" u="sng" dirty="0" smtClean="0">
                <a:latin typeface="Arial" pitchFamily="34" charset="0"/>
                <a:cs typeface="Arial" pitchFamily="34" charset="0"/>
              </a:rPr>
              <a:t>o escudo de todos os que nele confiam</a:t>
            </a:r>
            <a:r>
              <a:rPr lang="pt-BR" sz="2400" i="1" dirty="0" smtClean="0">
                <a:latin typeface="Arial" pitchFamily="34" charset="0"/>
                <a:cs typeface="Arial" pitchFamily="34" charset="0"/>
              </a:rPr>
              <a:t>”.</a:t>
            </a:r>
          </a:p>
          <a:p>
            <a:pPr marL="0" indent="0">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9:10, “</a:t>
            </a:r>
            <a:r>
              <a:rPr lang="pt-BR" sz="2400" i="1" u="sng" dirty="0" smtClean="0">
                <a:latin typeface="Arial" pitchFamily="34" charset="0"/>
                <a:cs typeface="Arial" pitchFamily="34" charset="0"/>
              </a:rPr>
              <a:t>Em ti confiarão</a:t>
            </a:r>
            <a:r>
              <a:rPr lang="pt-BR" sz="2400" i="1" dirty="0" smtClean="0">
                <a:latin typeface="Arial" pitchFamily="34" charset="0"/>
                <a:cs typeface="Arial" pitchFamily="34" charset="0"/>
              </a:rPr>
              <a:t> os que conhecem o teu nome; porque tu, SENHOR, </a:t>
            </a:r>
            <a:r>
              <a:rPr lang="pt-BR" sz="2400" i="1" u="sng" dirty="0" smtClean="0">
                <a:latin typeface="Arial" pitchFamily="34" charset="0"/>
                <a:cs typeface="Arial" pitchFamily="34" charset="0"/>
              </a:rPr>
              <a:t>nunca desamparaste os que te buscam</a:t>
            </a:r>
            <a:r>
              <a:rPr lang="pt-BR" sz="2400" dirty="0" smtClean="0">
                <a:latin typeface="Arial" pitchFamily="34" charset="0"/>
                <a:cs typeface="Arial" pitchFamily="34" charset="0"/>
              </a:rPr>
              <a:t>”.</a:t>
            </a:r>
            <a:endParaRPr lang="en-US" sz="2400" b="1" dirty="0" smtClean="0">
              <a:latin typeface="Arial" pitchFamily="34" charset="0"/>
              <a:cs typeface="Arial" pitchFamily="34" charset="0"/>
            </a:endParaRPr>
          </a:p>
          <a:p>
            <a:pPr marL="0" indent="0">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Isa. 26:3, “</a:t>
            </a:r>
            <a:r>
              <a:rPr lang="pt-BR" sz="2400" i="1" u="sng" dirty="0" smtClean="0">
                <a:latin typeface="Arial" pitchFamily="34" charset="0"/>
                <a:cs typeface="Arial" pitchFamily="34" charset="0"/>
              </a:rPr>
              <a:t>Tu conservarás em paz </a:t>
            </a:r>
            <a:r>
              <a:rPr lang="pt-BR" sz="2400" i="1" dirty="0" smtClean="0">
                <a:latin typeface="Arial" pitchFamily="34" charset="0"/>
                <a:cs typeface="Arial" pitchFamily="34" charset="0"/>
              </a:rPr>
              <a:t>aquele cuja mente está firme em ti; </a:t>
            </a:r>
            <a:r>
              <a:rPr lang="pt-BR" sz="2400" i="1" u="sng" dirty="0" smtClean="0">
                <a:latin typeface="Arial" pitchFamily="34" charset="0"/>
                <a:cs typeface="Arial" pitchFamily="34" charset="0"/>
              </a:rPr>
              <a:t>porque ele confia em ti</a:t>
            </a:r>
            <a:r>
              <a:rPr lang="pt-BR" sz="2400" i="1" dirty="0" smtClean="0">
                <a:latin typeface="Arial" pitchFamily="34" charset="0"/>
                <a:cs typeface="Arial" pitchFamily="34" charset="0"/>
              </a:rPr>
              <a:t>”.</a:t>
            </a:r>
            <a:endParaRPr lang="pt-BR" sz="2400" dirty="0" smtClean="0">
              <a:latin typeface="Arial" pitchFamily="34" charset="0"/>
              <a:cs typeface="Arial" pitchFamily="34" charset="0"/>
            </a:endParaRPr>
          </a:p>
          <a:p>
            <a:pPr marL="0" indent="0">
              <a:buNone/>
            </a:pPr>
            <a:endParaRPr lang="pt-BR" sz="2400" i="1" dirty="0" smtClean="0">
              <a:latin typeface="Arial" pitchFamily="34" charset="0"/>
              <a:cs typeface="Arial" pitchFamily="34" charset="0"/>
            </a:endParaRPr>
          </a:p>
        </p:txBody>
      </p:sp>
      <p:sp>
        <p:nvSpPr>
          <p:cNvPr id="6" name="Title 1"/>
          <p:cNvSpPr>
            <a:spLocks noGrp="1"/>
          </p:cNvSpPr>
          <p:nvPr>
            <p:ph type="title"/>
          </p:nvPr>
        </p:nvSpPr>
        <p:spPr>
          <a:xfrm>
            <a:off x="457200" y="346646"/>
            <a:ext cx="8229600" cy="850106"/>
          </a:xfrm>
        </p:spPr>
        <p:txBody>
          <a:bodyPr/>
          <a:lstStyle/>
          <a:p>
            <a:r>
              <a:rPr lang="pt-BR" sz="2800" b="1" dirty="0" smtClean="0">
                <a:latin typeface="+mn-lt"/>
              </a:rPr>
              <a:t>Verdade 2 - </a:t>
            </a:r>
            <a:r>
              <a:rPr lang="pt-BR" sz="2800" b="1" dirty="0">
                <a:latin typeface="+mn-lt"/>
              </a:rPr>
              <a:t>Reconhecer As </a:t>
            </a:r>
            <a:r>
              <a:rPr lang="pt-BR" sz="2800" b="1" dirty="0" smtClean="0">
                <a:latin typeface="+mn-lt"/>
              </a:rPr>
              <a:t>Bênçãos: Há </a:t>
            </a:r>
            <a:r>
              <a:rPr lang="pt-BR" sz="2800" b="1" dirty="0">
                <a:latin typeface="+mn-lt"/>
              </a:rPr>
              <a:t>grandes benefícios em confiar no Senhor.</a:t>
            </a:r>
            <a:endParaRPr lang="pt-BR"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4525963"/>
          </a:xfrm>
        </p:spPr>
        <p:txBody>
          <a:bodyPr/>
          <a:lstStyle/>
          <a:p>
            <a:pPr algn="ctr">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56:3, “</a:t>
            </a:r>
            <a:r>
              <a:rPr lang="pt-BR" sz="2400" i="1" dirty="0" smtClean="0">
                <a:latin typeface="Arial" pitchFamily="34" charset="0"/>
                <a:cs typeface="Arial" pitchFamily="34" charset="0"/>
              </a:rPr>
              <a:t>Em qualquer </a:t>
            </a:r>
            <a:r>
              <a:rPr lang="pt-BR" sz="2400" i="1" u="sng" dirty="0" smtClean="0">
                <a:latin typeface="Arial" pitchFamily="34" charset="0"/>
                <a:cs typeface="Arial" pitchFamily="34" charset="0"/>
              </a:rPr>
              <a:t>tempo em que eu temer</a:t>
            </a:r>
            <a:r>
              <a:rPr lang="pt-BR" sz="2400" i="1" dirty="0" smtClean="0">
                <a:latin typeface="Arial" pitchFamily="34" charset="0"/>
                <a:cs typeface="Arial" pitchFamily="34" charset="0"/>
              </a:rPr>
              <a:t>, </a:t>
            </a:r>
            <a:r>
              <a:rPr lang="pt-BR" sz="2400" i="1" u="sng" dirty="0" smtClean="0">
                <a:latin typeface="Arial" pitchFamily="34" charset="0"/>
                <a:cs typeface="Arial" pitchFamily="34" charset="0"/>
              </a:rPr>
              <a:t>confiarei em ti</a:t>
            </a:r>
            <a:r>
              <a:rPr lang="pt-BR" sz="2400" dirty="0" smtClean="0">
                <a:latin typeface="Arial" pitchFamily="34" charset="0"/>
                <a:cs typeface="Arial" pitchFamily="34" charset="0"/>
              </a:rPr>
              <a:t>”.</a:t>
            </a:r>
          </a:p>
          <a:p>
            <a:pPr marL="0" indent="0">
              <a:buNone/>
            </a:pPr>
            <a:endParaRPr lang="pt-BR" sz="2400" i="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2:12, “</a:t>
            </a:r>
            <a:r>
              <a:rPr lang="pt-BR" sz="2400" i="1" dirty="0" smtClean="0">
                <a:latin typeface="Arial" pitchFamily="34" charset="0"/>
                <a:cs typeface="Arial" pitchFamily="34" charset="0"/>
              </a:rPr>
              <a:t>Beijai o Filho, para que se não ire, e pereçais no caminho, quando em breve se acender a sua ira; </a:t>
            </a:r>
            <a:r>
              <a:rPr lang="pt-BR" sz="2400" i="1" u="sng" dirty="0" smtClean="0">
                <a:latin typeface="Arial" pitchFamily="34" charset="0"/>
                <a:cs typeface="Arial" pitchFamily="34" charset="0"/>
              </a:rPr>
              <a:t>bem-aventurados todos aqueles que nele confiam</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Pro. 16:20, “</a:t>
            </a:r>
            <a:r>
              <a:rPr lang="pt-BR" sz="2400" i="1" dirty="0" smtClean="0">
                <a:latin typeface="Arial" pitchFamily="34" charset="0"/>
                <a:cs typeface="Arial" pitchFamily="34" charset="0"/>
              </a:rPr>
              <a:t>O que atenta prudentemente para o assunto achará o bem, e o que confia no SENHOR será </a:t>
            </a:r>
            <a:r>
              <a:rPr lang="pt-BR" sz="2400" i="1" u="sng" dirty="0" smtClean="0">
                <a:latin typeface="Arial" pitchFamily="34" charset="0"/>
                <a:cs typeface="Arial" pitchFamily="34" charset="0"/>
              </a:rPr>
              <a:t>bem-aventurado</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p:txBody>
      </p:sp>
      <p:sp>
        <p:nvSpPr>
          <p:cNvPr id="6" name="Title 1"/>
          <p:cNvSpPr>
            <a:spLocks noGrp="1"/>
          </p:cNvSpPr>
          <p:nvPr>
            <p:ph type="title"/>
          </p:nvPr>
        </p:nvSpPr>
        <p:spPr>
          <a:xfrm>
            <a:off x="457200" y="346646"/>
            <a:ext cx="8229600" cy="850106"/>
          </a:xfrm>
        </p:spPr>
        <p:txBody>
          <a:bodyPr/>
          <a:lstStyle/>
          <a:p>
            <a:r>
              <a:rPr lang="pt-BR" sz="2800" b="1" dirty="0" smtClean="0">
                <a:latin typeface="+mn-lt"/>
              </a:rPr>
              <a:t>Verdade 2 - </a:t>
            </a:r>
            <a:r>
              <a:rPr lang="pt-BR" sz="2800" b="1" dirty="0">
                <a:latin typeface="+mn-lt"/>
              </a:rPr>
              <a:t>Reconhecer As </a:t>
            </a:r>
            <a:r>
              <a:rPr lang="pt-BR" sz="2800" b="1" dirty="0" smtClean="0">
                <a:latin typeface="+mn-lt"/>
              </a:rPr>
              <a:t>Bênçãos: Há </a:t>
            </a:r>
            <a:r>
              <a:rPr lang="pt-BR" sz="2800" b="1" dirty="0">
                <a:latin typeface="+mn-lt"/>
              </a:rPr>
              <a:t>grandes benefícios em confiar no Senhor.</a:t>
            </a:r>
            <a:endParaRPr lang="pt-BR"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PT" sz="2400" dirty="0" smtClean="0">
              <a:latin typeface="Arial" pitchFamily="34" charset="0"/>
              <a:cs typeface="Arial" pitchFamily="34" charset="0"/>
            </a:endParaRPr>
          </a:p>
          <a:p>
            <a:pPr marL="461963" indent="-461963">
              <a:spcBef>
                <a:spcPct val="20000"/>
              </a:spcBef>
              <a:buAutoNum type="arabicPeriod"/>
              <a:defRPr/>
            </a:pPr>
            <a:r>
              <a:rPr lang="pt-BR" sz="2400" dirty="0" smtClean="0">
                <a:latin typeface="Arial" pitchFamily="34" charset="0"/>
                <a:cs typeface="Arial" pitchFamily="34" charset="0"/>
              </a:rPr>
              <a:t>O medo pode alertá-lo para tomar cuidado.  Pode mostrar a necessidade de precau</a:t>
            </a:r>
            <a:r>
              <a:rPr lang="pt-PT" sz="2400" dirty="0" smtClean="0">
                <a:latin typeface="Arial" pitchFamily="34" charset="0"/>
                <a:cs typeface="Arial" pitchFamily="34" charset="0"/>
              </a:rPr>
              <a:t>ç</a:t>
            </a:r>
            <a:r>
              <a:rPr lang="pt-BR" sz="2400" dirty="0" smtClean="0">
                <a:latin typeface="Arial" pitchFamily="34" charset="0"/>
                <a:cs typeface="Arial" pitchFamily="34" charset="0"/>
              </a:rPr>
              <a:t>ão em vista de perigo.  </a:t>
            </a:r>
          </a:p>
          <a:p>
            <a:pPr marL="461963" indent="-461963">
              <a:spcBef>
                <a:spcPct val="20000"/>
              </a:spcBef>
              <a:buAutoNum type="arabicPeriod"/>
              <a:defRPr/>
            </a:pPr>
            <a:endParaRPr lang="pt-BR" sz="2400" dirty="0" smtClean="0">
              <a:latin typeface="Arial" pitchFamily="34" charset="0"/>
              <a:cs typeface="Arial" pitchFamily="34" charset="0"/>
            </a:endParaRPr>
          </a:p>
          <a:p>
            <a:pPr marL="461963" indent="-461963">
              <a:spcBef>
                <a:spcPct val="20000"/>
              </a:spcBef>
              <a:defRPr/>
            </a:pPr>
            <a:r>
              <a:rPr lang="pt-BR" sz="2400" dirty="0" smtClean="0">
                <a:latin typeface="Arial" pitchFamily="34" charset="0"/>
                <a:cs typeface="Arial" pitchFamily="34" charset="0"/>
              </a:rPr>
              <a:t>	Exemplo: A sensação quando você está sozinho à noite em um lugar que você não conhece. </a:t>
            </a: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4525963"/>
          </a:xfrm>
        </p:spPr>
        <p:txBody>
          <a:bodyPr/>
          <a:lstStyle/>
          <a:p>
            <a:pPr algn="ctr">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5:11, “</a:t>
            </a:r>
            <a:r>
              <a:rPr lang="pt-BR" sz="2400" i="1" dirty="0" smtClean="0">
                <a:latin typeface="Arial" pitchFamily="34" charset="0"/>
                <a:cs typeface="Arial" pitchFamily="34" charset="0"/>
              </a:rPr>
              <a:t>Porém </a:t>
            </a:r>
            <a:r>
              <a:rPr lang="pt-BR" sz="2400" i="1" u="sng" dirty="0" smtClean="0">
                <a:latin typeface="Arial" pitchFamily="34" charset="0"/>
                <a:cs typeface="Arial" pitchFamily="34" charset="0"/>
              </a:rPr>
              <a:t>alegrem-se</a:t>
            </a:r>
            <a:r>
              <a:rPr lang="pt-BR" sz="2400" i="1" dirty="0" smtClean="0">
                <a:latin typeface="Arial" pitchFamily="34" charset="0"/>
                <a:cs typeface="Arial" pitchFamily="34" charset="0"/>
              </a:rPr>
              <a:t> todos os que confiam em ti; exultem eternamente, porquanto tu os defendes; e em ti se gloriem os que amam o teu nome</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34:8, “</a:t>
            </a:r>
            <a:r>
              <a:rPr lang="pt-BR" sz="2400" i="1" dirty="0" smtClean="0">
                <a:latin typeface="Arial" pitchFamily="34" charset="0"/>
                <a:cs typeface="Arial" pitchFamily="34" charset="0"/>
              </a:rPr>
              <a:t>Provai, e vede que o SENHOR é bom; </a:t>
            </a:r>
            <a:r>
              <a:rPr lang="pt-BR" sz="2400" i="1" u="sng" dirty="0" smtClean="0">
                <a:latin typeface="Arial" pitchFamily="34" charset="0"/>
                <a:cs typeface="Arial" pitchFamily="34" charset="0"/>
              </a:rPr>
              <a:t>bem-aventurado o homem que nele confia</a:t>
            </a:r>
            <a:r>
              <a:rPr lang="pt-BR" sz="2400" dirty="0" smtClean="0">
                <a:latin typeface="Arial" pitchFamily="34" charset="0"/>
                <a:cs typeface="Arial" pitchFamily="34" charset="0"/>
              </a:rPr>
              <a:t>”.</a:t>
            </a:r>
          </a:p>
          <a:p>
            <a:pPr marL="0" indent="0">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40:4, “</a:t>
            </a:r>
            <a:r>
              <a:rPr lang="pt-BR" sz="2400" i="1" u="sng" dirty="0" smtClean="0">
                <a:latin typeface="Arial" pitchFamily="34" charset="0"/>
                <a:cs typeface="Arial" pitchFamily="34" charset="0"/>
              </a:rPr>
              <a:t>Bem-aventurado</a:t>
            </a:r>
            <a:r>
              <a:rPr lang="pt-BR" sz="2400" i="1" dirty="0" smtClean="0">
                <a:latin typeface="Arial" pitchFamily="34" charset="0"/>
                <a:cs typeface="Arial" pitchFamily="34" charset="0"/>
              </a:rPr>
              <a:t> o homem que põe no SENHOR a sua confiança, e que não respeita os soberbos nem os que se desviam para a mentira</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p:txBody>
      </p:sp>
      <p:sp>
        <p:nvSpPr>
          <p:cNvPr id="6" name="Title 1"/>
          <p:cNvSpPr>
            <a:spLocks noGrp="1"/>
          </p:cNvSpPr>
          <p:nvPr>
            <p:ph type="title"/>
          </p:nvPr>
        </p:nvSpPr>
        <p:spPr>
          <a:xfrm>
            <a:off x="457200" y="346646"/>
            <a:ext cx="8229600" cy="850106"/>
          </a:xfrm>
        </p:spPr>
        <p:txBody>
          <a:bodyPr/>
          <a:lstStyle/>
          <a:p>
            <a:r>
              <a:rPr lang="pt-BR" sz="2800" b="1" dirty="0" smtClean="0">
                <a:latin typeface="+mn-lt"/>
              </a:rPr>
              <a:t>Verdade 2 - </a:t>
            </a:r>
            <a:r>
              <a:rPr lang="pt-BR" sz="2800" b="1" dirty="0">
                <a:latin typeface="+mn-lt"/>
              </a:rPr>
              <a:t>Reconhecer As </a:t>
            </a:r>
            <a:r>
              <a:rPr lang="pt-BR" sz="2800" b="1" dirty="0" smtClean="0">
                <a:latin typeface="+mn-lt"/>
              </a:rPr>
              <a:t>Bênçãos: Há </a:t>
            </a:r>
            <a:r>
              <a:rPr lang="pt-BR" sz="2800" b="1" dirty="0">
                <a:latin typeface="+mn-lt"/>
              </a:rPr>
              <a:t>grandes benefícios em confiar no Senhor.</a:t>
            </a:r>
            <a:endParaRPr lang="pt-BR"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4525963"/>
          </a:xfrm>
        </p:spPr>
        <p:txBody>
          <a:bodyPr/>
          <a:lstStyle/>
          <a:p>
            <a:pPr algn="ctr">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84:12, “</a:t>
            </a:r>
            <a:r>
              <a:rPr lang="pt-BR" sz="2400" i="1" dirty="0" smtClean="0">
                <a:latin typeface="Arial" pitchFamily="34" charset="0"/>
                <a:cs typeface="Arial" pitchFamily="34" charset="0"/>
              </a:rPr>
              <a:t>SENHOR dos Exércitos, </a:t>
            </a:r>
            <a:r>
              <a:rPr lang="pt-BR" sz="2400" i="1" u="sng" dirty="0" smtClean="0">
                <a:latin typeface="Arial" pitchFamily="34" charset="0"/>
                <a:cs typeface="Arial" pitchFamily="34" charset="0"/>
              </a:rPr>
              <a:t>bem-aventurado</a:t>
            </a:r>
            <a:r>
              <a:rPr lang="pt-BR" sz="2400" i="1" dirty="0" smtClean="0">
                <a:latin typeface="Arial" pitchFamily="34" charset="0"/>
                <a:cs typeface="Arial" pitchFamily="34" charset="0"/>
              </a:rPr>
              <a:t> o homem que em ti põe a sua confiança</a:t>
            </a:r>
            <a:r>
              <a:rPr lang="pt-BR" sz="2400" dirty="0" smtClean="0">
                <a:latin typeface="Arial" pitchFamily="34" charset="0"/>
                <a:cs typeface="Arial" pitchFamily="34" charset="0"/>
              </a:rPr>
              <a:t>”.</a:t>
            </a:r>
            <a:endParaRPr lang="en-US" sz="2400" b="1" dirty="0" smtClean="0">
              <a:latin typeface="Arial" pitchFamily="34" charset="0"/>
              <a:cs typeface="Arial" pitchFamily="34" charset="0"/>
            </a:endParaRPr>
          </a:p>
          <a:p>
            <a:pPr marL="0" indent="0">
              <a:buNone/>
            </a:pPr>
            <a:endParaRPr lang="en-US" sz="20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112:7, “</a:t>
            </a:r>
            <a:r>
              <a:rPr lang="pt-BR" sz="2400" i="1" dirty="0" smtClean="0">
                <a:latin typeface="Arial" pitchFamily="34" charset="0"/>
                <a:cs typeface="Arial" pitchFamily="34" charset="0"/>
              </a:rPr>
              <a:t>Não temerá maus rumores; o </a:t>
            </a:r>
            <a:r>
              <a:rPr lang="pt-BR" sz="2400" i="1" u="sng" dirty="0" smtClean="0">
                <a:latin typeface="Arial" pitchFamily="34" charset="0"/>
                <a:cs typeface="Arial" pitchFamily="34" charset="0"/>
              </a:rPr>
              <a:t>seu coração está firme</a:t>
            </a:r>
            <a:r>
              <a:rPr lang="pt-BR" sz="2400" i="1" dirty="0" smtClean="0">
                <a:latin typeface="Arial" pitchFamily="34" charset="0"/>
                <a:cs typeface="Arial" pitchFamily="34" charset="0"/>
              </a:rPr>
              <a:t>, confiando no SENHOR</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Sal. 32:10, “</a:t>
            </a:r>
            <a:r>
              <a:rPr lang="pt-BR" sz="2400" i="1" dirty="0" smtClean="0">
                <a:latin typeface="Arial" pitchFamily="34" charset="0"/>
                <a:cs typeface="Arial" pitchFamily="34" charset="0"/>
              </a:rPr>
              <a:t>O ímpio tem muitas dores, mas </a:t>
            </a:r>
            <a:r>
              <a:rPr lang="pt-BR" sz="2400" i="1" u="sng" dirty="0" smtClean="0">
                <a:latin typeface="Arial" pitchFamily="34" charset="0"/>
                <a:cs typeface="Arial" pitchFamily="34" charset="0"/>
              </a:rPr>
              <a:t>àquele que confia no SENHOR a misericórdia o cercará</a:t>
            </a:r>
            <a:r>
              <a:rPr lang="pt-BR"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0" indent="0">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Jer. 17:7, “</a:t>
            </a:r>
            <a:r>
              <a:rPr lang="pt-BR" sz="2400" i="1" u="sng" dirty="0" smtClean="0">
                <a:latin typeface="Arial" pitchFamily="34" charset="0"/>
                <a:cs typeface="Arial" pitchFamily="34" charset="0"/>
              </a:rPr>
              <a:t>Bendito</a:t>
            </a:r>
            <a:r>
              <a:rPr lang="pt-BR" sz="2400" i="1" dirty="0" smtClean="0">
                <a:latin typeface="Arial" pitchFamily="34" charset="0"/>
                <a:cs typeface="Arial" pitchFamily="34" charset="0"/>
              </a:rPr>
              <a:t> o homem que confia no SENHOR, e cuja confiança é o SENHOR</a:t>
            </a:r>
            <a:r>
              <a:rPr lang="pt-BR" sz="2400" dirty="0" smtClean="0">
                <a:latin typeface="Arial" pitchFamily="34" charset="0"/>
                <a:cs typeface="Arial" pitchFamily="34" charset="0"/>
              </a:rPr>
              <a:t>”.</a:t>
            </a:r>
          </a:p>
          <a:p>
            <a:pPr marL="0" indent="0">
              <a:buNone/>
            </a:pPr>
            <a:endParaRPr lang="pt-BR" sz="2400" dirty="0" smtClean="0">
              <a:latin typeface="Arial" pitchFamily="34" charset="0"/>
              <a:cs typeface="Arial" pitchFamily="34" charset="0"/>
            </a:endParaRPr>
          </a:p>
        </p:txBody>
      </p:sp>
      <p:sp>
        <p:nvSpPr>
          <p:cNvPr id="6" name="Title 1"/>
          <p:cNvSpPr>
            <a:spLocks noGrp="1"/>
          </p:cNvSpPr>
          <p:nvPr>
            <p:ph type="title"/>
          </p:nvPr>
        </p:nvSpPr>
        <p:spPr>
          <a:xfrm>
            <a:off x="457200" y="346646"/>
            <a:ext cx="8229600" cy="850106"/>
          </a:xfrm>
        </p:spPr>
        <p:txBody>
          <a:bodyPr/>
          <a:lstStyle/>
          <a:p>
            <a:r>
              <a:rPr lang="pt-BR" sz="2800" b="1" dirty="0" smtClean="0">
                <a:latin typeface="+mn-lt"/>
              </a:rPr>
              <a:t>Verdade 2 - </a:t>
            </a:r>
            <a:r>
              <a:rPr lang="pt-BR" sz="2800" b="1" dirty="0">
                <a:latin typeface="+mn-lt"/>
              </a:rPr>
              <a:t>Reconhecer As </a:t>
            </a:r>
            <a:r>
              <a:rPr lang="pt-BR" sz="2800" b="1" dirty="0" smtClean="0">
                <a:latin typeface="+mn-lt"/>
              </a:rPr>
              <a:t>Bênçãos: Há </a:t>
            </a:r>
            <a:r>
              <a:rPr lang="pt-BR" sz="2800" b="1" dirty="0">
                <a:latin typeface="+mn-lt"/>
              </a:rPr>
              <a:t>grandes benefícios em confiar no Senhor.</a:t>
            </a:r>
            <a:endParaRPr lang="pt-BR"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buNone/>
            </a:pPr>
            <a:endParaRPr lang="pt-BR" sz="2000" b="1" u="sng"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Devemos entender como o medo funciona para saber como derrota-lo.</a:t>
            </a:r>
          </a:p>
          <a:p>
            <a:pPr marL="0" indent="0">
              <a:buNone/>
            </a:pPr>
            <a:endParaRPr lang="pt-BR" sz="2200" dirty="0" smtClean="0">
              <a:latin typeface="Arial" pitchFamily="34" charset="0"/>
              <a:cs typeface="Arial" pitchFamily="34" charset="0"/>
            </a:endParaRPr>
          </a:p>
          <a:p>
            <a:pPr marL="0" indent="0" algn="ctr">
              <a:buNone/>
            </a:pPr>
            <a:r>
              <a:rPr lang="pt-PT" sz="2200" b="1" dirty="0" smtClean="0">
                <a:latin typeface="Arial" pitchFamily="34" charset="0"/>
                <a:cs typeface="Arial" pitchFamily="34" charset="0"/>
              </a:rPr>
              <a:t>A química do corpo afeta a forma como nos sentimos.</a:t>
            </a:r>
          </a:p>
          <a:p>
            <a:pPr marL="0" indent="0">
              <a:buNone/>
            </a:pPr>
            <a:r>
              <a:rPr lang="pt-PT" sz="2200" dirty="0" smtClean="0">
                <a:latin typeface="Arial" pitchFamily="34" charset="0"/>
                <a:cs typeface="Arial" pitchFamily="34" charset="0"/>
              </a:rPr>
              <a:t/>
            </a:r>
            <a:br>
              <a:rPr lang="pt-PT" sz="2200" dirty="0" smtClean="0">
                <a:latin typeface="Arial" pitchFamily="34" charset="0"/>
                <a:cs typeface="Arial" pitchFamily="34" charset="0"/>
              </a:rPr>
            </a:br>
            <a:r>
              <a:rPr lang="pt-PT" sz="2200" dirty="0" smtClean="0">
                <a:latin typeface="Arial" pitchFamily="34" charset="0"/>
                <a:cs typeface="Arial" pitchFamily="34" charset="0"/>
              </a:rPr>
              <a:t>Como tratamos nosso corpo pode afetar a química do corpo. A falta de sono, o que comemos, etc. afeta nossa química do corpo e, assim, como nos sentimos.</a:t>
            </a:r>
          </a:p>
          <a:p>
            <a:pPr marL="0" indent="0">
              <a:buNone/>
            </a:pPr>
            <a:r>
              <a:rPr lang="pt-PT" sz="2200" dirty="0" smtClean="0">
                <a:latin typeface="Arial" pitchFamily="34" charset="0"/>
                <a:cs typeface="Arial" pitchFamily="34" charset="0"/>
              </a:rPr>
              <a:t/>
            </a:r>
            <a:br>
              <a:rPr lang="pt-PT" sz="2200" dirty="0" smtClean="0">
                <a:latin typeface="Arial" pitchFamily="34" charset="0"/>
                <a:cs typeface="Arial" pitchFamily="34" charset="0"/>
              </a:rPr>
            </a:br>
            <a:r>
              <a:rPr lang="pt-PT" sz="2200" dirty="0" smtClean="0">
                <a:latin typeface="Arial" pitchFamily="34" charset="0"/>
                <a:cs typeface="Arial" pitchFamily="34" charset="0"/>
              </a:rPr>
              <a:t>Pensamentos também podem alterar a química do nosso corpo. Assim, nossos pensamentos - afirmações que fazemos a nós mesmos, as palavras que dizemos a nós mesmos - podem afetar a maneira como nos sentimos.</a:t>
            </a:r>
            <a:r>
              <a:rPr lang="en-US" sz="2200" dirty="0" smtClean="0">
                <a:latin typeface="Arial" pitchFamily="34" charset="0"/>
                <a:cs typeface="Arial" pitchFamily="34" charset="0"/>
              </a:rPr>
              <a:t> </a:t>
            </a: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3200" b="1" dirty="0" smtClean="0">
                <a:latin typeface="+mn-lt"/>
              </a:rPr>
              <a:t>Verdade 3 - Reconhecer Como O Medo Funciona: </a:t>
            </a:r>
            <a:r>
              <a:rPr lang="pt-BR" sz="3200" b="1" u="sng" dirty="0" smtClean="0">
                <a:latin typeface="+mn-lt"/>
                <a:cs typeface="Arial" pitchFamily="34" charset="0"/>
              </a:rPr>
              <a:t> </a:t>
            </a:r>
            <a:r>
              <a:rPr lang="pt-BR" sz="3200" b="1" dirty="0" smtClean="0">
                <a:latin typeface="+mn-lt"/>
                <a:cs typeface="Arial" pitchFamily="34" charset="0"/>
              </a:rPr>
              <a:t>Medo é o resultado dos nossos pensamentos.</a:t>
            </a:r>
            <a:r>
              <a:rPr lang="pt-BR" sz="3200" dirty="0" smtClean="0">
                <a:latin typeface="+mn-lt"/>
                <a:cs typeface="Arial" pitchFamily="34" charset="0"/>
              </a:rPr>
              <a:t/>
            </a:r>
            <a:br>
              <a:rPr lang="pt-BR" sz="3200" dirty="0" smtClean="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11349"/>
            <a:ext cx="8640960" cy="4525963"/>
          </a:xfrm>
        </p:spPr>
        <p:txBody>
          <a:bodyPr>
            <a:noAutofit/>
          </a:bodyPr>
          <a:lstStyle/>
          <a:p>
            <a:pPr>
              <a:buNone/>
            </a:pPr>
            <a:endParaRPr lang="pt-BR" sz="2000" b="1" u="sng" dirty="0" smtClean="0">
              <a:latin typeface="Arial" pitchFamily="34" charset="0"/>
              <a:cs typeface="Arial" pitchFamily="34" charset="0"/>
            </a:endParaRPr>
          </a:p>
          <a:p>
            <a:pPr marL="0" indent="0" algn="just">
              <a:buNone/>
            </a:pPr>
            <a:r>
              <a:rPr lang="pt-PT" sz="2200" b="1" dirty="0" smtClean="0">
                <a:latin typeface="Arial" pitchFamily="34" charset="0"/>
                <a:cs typeface="Arial" pitchFamily="34" charset="0"/>
              </a:rPr>
              <a:t>A preocupação é um pensamento</a:t>
            </a:r>
            <a:r>
              <a:rPr lang="pt-PT" sz="2200" dirty="0" smtClean="0">
                <a:latin typeface="Arial" pitchFamily="34" charset="0"/>
                <a:cs typeface="Arial" pitchFamily="34" charset="0"/>
              </a:rPr>
              <a:t>, não um sentimento; pensamentos criam sentimentos. Em última análise, para conquistar preocupação, devemos começar a mudar os nossos pensamentos, não reagir aos nossos sentimentos.</a:t>
            </a:r>
            <a:r>
              <a:rPr lang="en-US" sz="2200" dirty="0" smtClean="0">
                <a:latin typeface="Arial" pitchFamily="34" charset="0"/>
                <a:cs typeface="Arial" pitchFamily="34" charset="0"/>
              </a:rPr>
              <a:t> </a:t>
            </a:r>
            <a:endParaRPr lang="pt-BR" sz="22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buNone/>
            </a:pPr>
            <a:endParaRPr lang="pt-BR" sz="2000" b="1" u="sng" dirty="0" smtClean="0">
              <a:latin typeface="Arial" pitchFamily="34" charset="0"/>
              <a:cs typeface="Arial" pitchFamily="34" charset="0"/>
            </a:endParaRPr>
          </a:p>
          <a:p>
            <a:pPr marL="0" indent="0" algn="ctr">
              <a:buNone/>
            </a:pPr>
            <a:r>
              <a:rPr lang="pt-BR" sz="2000" b="1" dirty="0" smtClean="0">
                <a:latin typeface="Arial" pitchFamily="34" charset="0"/>
                <a:cs typeface="Arial" pitchFamily="34" charset="0"/>
              </a:rPr>
              <a:t>Os pensamentos são os iniciadores; emoções são os indicadores.</a:t>
            </a:r>
          </a:p>
          <a:p>
            <a:pPr marL="0" indent="0" algn="ctr">
              <a:buNone/>
            </a:pPr>
            <a:endParaRPr lang="pt-BR" sz="2000" b="1" dirty="0" smtClean="0">
              <a:latin typeface="Arial" pitchFamily="34" charset="0"/>
              <a:cs typeface="Arial" pitchFamily="34" charset="0"/>
            </a:endParaRPr>
          </a:p>
          <a:p>
            <a:pPr marL="357188" indent="-357188">
              <a:buFont typeface="Wingdings" pitchFamily="2" charset="2"/>
              <a:buChar char="Ø"/>
            </a:pPr>
            <a:r>
              <a:rPr lang="pt-BR" sz="2000" dirty="0" smtClean="0">
                <a:latin typeface="Arial" pitchFamily="34" charset="0"/>
                <a:cs typeface="Arial" pitchFamily="34" charset="0"/>
              </a:rPr>
              <a:t>Os pensamentos são os iniciadores das emoções negativas de ansiedade, medo, pânico, frustração, amargura, raiva, desânimo, desespero (depressão), ódio, e assim por diante.</a:t>
            </a:r>
          </a:p>
          <a:p>
            <a:pPr marL="357188" indent="-357188">
              <a:buFont typeface="Wingdings" pitchFamily="2" charset="2"/>
              <a:buChar char="Ø"/>
            </a:pPr>
            <a:endParaRPr lang="pt-BR" sz="2000" dirty="0" smtClean="0">
              <a:latin typeface="Arial" pitchFamily="34" charset="0"/>
              <a:cs typeface="Arial" pitchFamily="34" charset="0"/>
            </a:endParaRPr>
          </a:p>
          <a:p>
            <a:pPr marL="357188" indent="-357188">
              <a:buFont typeface="Wingdings" pitchFamily="2" charset="2"/>
              <a:buChar char="Ø"/>
            </a:pPr>
            <a:r>
              <a:rPr lang="pt-BR" sz="2000" dirty="0" smtClean="0">
                <a:latin typeface="Arial" pitchFamily="34" charset="0"/>
                <a:cs typeface="Arial" pitchFamily="34" charset="0"/>
              </a:rPr>
              <a:t>Os pensamentos são os iniciadores das emoções positivas de romance, alegria, amor, paz, uma "sensação de bem-estar," contentamento, e assim por diante.</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Observe que a ansiedade, a preocupação e o medo estão tipicamente centrados em alguma experiência desagradável percebida que pode ocorrer no futuro. A situação externa não causa preocupação ou medo; a condição do seu coração é que causa tais problemas. </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p>
          <a:p>
            <a:pPr marL="0" indent="0" algn="ctr">
              <a:buNone/>
            </a:pPr>
            <a:r>
              <a:rPr lang="pt-BR" sz="2000" b="1" dirty="0" smtClean="0">
                <a:latin typeface="Arial" pitchFamily="34" charset="0"/>
                <a:cs typeface="Arial" pitchFamily="34" charset="0"/>
              </a:rPr>
              <a:t>Os pensamentos são os iniciadores; emoções são os indicadores.</a:t>
            </a:r>
          </a:p>
          <a:p>
            <a:pPr marL="0" indent="0" algn="ctr">
              <a:buNone/>
            </a:pPr>
            <a:endParaRPr lang="pt-BR" sz="2000" b="1" dirty="0" smtClean="0">
              <a:latin typeface="Arial" pitchFamily="34" charset="0"/>
              <a:cs typeface="Arial" pitchFamily="34" charset="0"/>
            </a:endParaRPr>
          </a:p>
          <a:p>
            <a:pPr marL="357188" indent="-357188">
              <a:buFont typeface="Wingdings" pitchFamily="2" charset="2"/>
              <a:buChar char="Ø"/>
            </a:pPr>
            <a:r>
              <a:rPr lang="pt-BR" sz="2000" dirty="0" smtClean="0">
                <a:latin typeface="Arial" pitchFamily="34" charset="0"/>
                <a:cs typeface="Arial" pitchFamily="34" charset="0"/>
              </a:rPr>
              <a:t>Os sentimentos negativos indicam que nossos pensamentos estão errados.</a:t>
            </a:r>
          </a:p>
          <a:p>
            <a:pPr marL="357188" indent="-357188">
              <a:buFont typeface="Wingdings" pitchFamily="2" charset="2"/>
              <a:buChar char="Ø"/>
            </a:pPr>
            <a:r>
              <a:rPr lang="pt-BR" sz="2000" dirty="0" smtClean="0">
                <a:latin typeface="Arial" pitchFamily="34" charset="0"/>
                <a:cs typeface="Arial" pitchFamily="34" charset="0"/>
              </a:rPr>
              <a:t>Os sentimentos positivos indicam que nossos pensamentos estão certos.</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Pensamentos sempre se originam no coração. </a:t>
            </a:r>
          </a:p>
          <a:p>
            <a:pPr marL="0" indent="0" algn="ctr">
              <a:buNone/>
            </a:pPr>
            <a:endParaRPr lang="pt-BR" sz="2200" b="1"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É por isso que somos responsáveis por nossos pensamentos. Acima de todas as coisas, devemos proteger o coração dos pensamentos errados.</a:t>
            </a:r>
          </a:p>
          <a:p>
            <a:pPr marL="0" indent="0" algn="ctr">
              <a:buNone/>
            </a:pPr>
            <a:endParaRPr lang="pt-BR" sz="2200" b="1"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Provérbios 4:23</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Sobre tudo o que se deve guardar, guarda o teu coração, porque dele procedem as fontes da vida</a:t>
            </a:r>
            <a:r>
              <a:rPr lang="pt-BR" sz="22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b="1" dirty="0" smtClean="0">
                <a:latin typeface="+mn-lt"/>
                <a:cs typeface="Arial" pitchFamily="34" charset="0"/>
              </a:rPr>
              <a:t>.</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89080"/>
            <a:ext cx="8640960" cy="5589240"/>
          </a:xfrm>
        </p:spPr>
        <p:txBody>
          <a:bodyPr>
            <a:noAutofit/>
          </a:bodyPr>
          <a:lstStyle/>
          <a:p>
            <a:pPr>
              <a:buNone/>
            </a:pPr>
            <a:endParaRPr lang="pt-BR" sz="2000" b="1" u="sng"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Pensamentos sempre se originam no coração. </a:t>
            </a:r>
          </a:p>
          <a:p>
            <a:pPr marL="0" indent="0" algn="ctr">
              <a:buNone/>
            </a:pPr>
            <a:endParaRPr lang="pt-BR" sz="2200" b="1"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Pensamentos são abordados pelas Escrituras, e, portanto, são questões espirituais.</a:t>
            </a:r>
          </a:p>
          <a:p>
            <a:pPr marL="0" indent="0" algn="ctr">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Marcos 7:21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Porque do interior do coração dos homens saem os maus pensamentos, os adultérios, as fornicações, os homicídios</a:t>
            </a:r>
            <a:r>
              <a:rPr lang="pt-BR" sz="2200" dirty="0" smtClean="0">
                <a:latin typeface="Arial" pitchFamily="34" charset="0"/>
                <a:cs typeface="Arial" pitchFamily="34" charset="0"/>
              </a:rPr>
              <a:t>,”</a:t>
            </a:r>
          </a:p>
          <a:p>
            <a:pPr marL="0" indent="0" algn="ctr">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2 Coríntios 10:5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Destruindo os conselhos, e toda a altivez que se levanta contra o conhecimento de Deus, e levando cativo todo o entendimento à obediência de Cristo</a:t>
            </a:r>
            <a:r>
              <a:rPr lang="pt-BR" sz="2200" dirty="0" smtClean="0">
                <a:latin typeface="Arial" pitchFamily="34" charset="0"/>
                <a:cs typeface="Arial" pitchFamily="34" charset="0"/>
              </a:rPr>
              <a:t>;” </a:t>
            </a:r>
            <a:endParaRPr lang="pt-BR" sz="22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Pensamentos sempre se originam no coração. </a:t>
            </a:r>
          </a:p>
          <a:p>
            <a:pPr marL="0" indent="0" algn="ctr">
              <a:buNone/>
            </a:pPr>
            <a:endParaRPr lang="pt-BR" sz="2200" b="1"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Pensamentos são abordados pelas Escrituras, e, portanto, são questões espirituais.</a:t>
            </a:r>
          </a:p>
          <a:p>
            <a:pPr marL="0" indent="0" algn="ctr">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Hebreus 4:12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Porque a palavra de Deus é viva e eficaz, e mais penetrante do que espada alguma de dois gumes, e penetra até à divisão da alma e do espírito, e das juntas e medulas, e é apta para discernir os pensamentos e intenções do coração</a:t>
            </a:r>
            <a:r>
              <a:rPr lang="pt-BR" sz="2200" dirty="0" smtClean="0">
                <a:latin typeface="Arial" pitchFamily="34" charset="0"/>
                <a:cs typeface="Arial" pitchFamily="34" charset="0"/>
              </a:rPr>
              <a:t>.”</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Maus Pensamentos</a:t>
            </a:r>
          </a:p>
          <a:p>
            <a:pPr marL="0" indent="0" algn="ctr">
              <a:buNone/>
            </a:pPr>
            <a:endParaRPr lang="pt-BR" sz="2100" b="1" dirty="0" smtClean="0">
              <a:latin typeface="Arial" pitchFamily="34" charset="0"/>
              <a:cs typeface="Arial" pitchFamily="34" charset="0"/>
            </a:endParaRPr>
          </a:p>
          <a:p>
            <a:pPr marL="0" indent="0">
              <a:buNone/>
            </a:pPr>
            <a:r>
              <a:rPr lang="pt-BR" sz="2100" dirty="0" smtClean="0">
                <a:latin typeface="Arial" pitchFamily="34" charset="0"/>
                <a:cs typeface="Arial" pitchFamily="34" charset="0"/>
              </a:rPr>
              <a:t>O medo entra em nossos corações por causa de maus pensamentos ou lembranças de experiências desagradáveis.</a:t>
            </a:r>
          </a:p>
          <a:p>
            <a:pPr marL="0" indent="0">
              <a:buNone/>
            </a:pPr>
            <a:r>
              <a:rPr lang="pt-BR" sz="2100" dirty="0" smtClean="0">
                <a:latin typeface="Arial" pitchFamily="34" charset="0"/>
                <a:cs typeface="Arial" pitchFamily="34" charset="0"/>
              </a:rPr>
              <a:t/>
            </a:r>
            <a:br>
              <a:rPr lang="pt-BR" sz="2100" dirty="0" smtClean="0">
                <a:latin typeface="Arial" pitchFamily="34" charset="0"/>
                <a:cs typeface="Arial" pitchFamily="34" charset="0"/>
              </a:rPr>
            </a:br>
            <a:r>
              <a:rPr lang="pt-BR" sz="2100" dirty="0" smtClean="0">
                <a:latin typeface="Arial" pitchFamily="34" charset="0"/>
                <a:cs typeface="Arial" pitchFamily="34" charset="0"/>
              </a:rPr>
              <a:t>Maus pensamentos podem ser...</a:t>
            </a:r>
          </a:p>
          <a:p>
            <a:pPr marL="0" indent="0">
              <a:buNone/>
            </a:pPr>
            <a:endParaRPr lang="pt-BR" sz="2100" dirty="0" smtClean="0">
              <a:latin typeface="Arial" pitchFamily="34" charset="0"/>
              <a:cs typeface="Arial" pitchFamily="34" charset="0"/>
            </a:endParaRPr>
          </a:p>
          <a:p>
            <a:pPr marL="712788" indent="-355600">
              <a:buNone/>
            </a:pPr>
            <a:r>
              <a:rPr lang="pt-BR" sz="2100" dirty="0" smtClean="0">
                <a:latin typeface="Arial" pitchFamily="34" charset="0"/>
                <a:cs typeface="Arial" pitchFamily="34" charset="0"/>
              </a:rPr>
              <a:t>1. 	</a:t>
            </a:r>
            <a:r>
              <a:rPr lang="pt-BR" sz="2100" b="1" dirty="0" smtClean="0">
                <a:latin typeface="Arial" pitchFamily="34" charset="0"/>
                <a:cs typeface="Arial" pitchFamily="34" charset="0"/>
              </a:rPr>
              <a:t>Pensamentos Incrédulos</a:t>
            </a:r>
            <a:r>
              <a:rPr lang="pt-BR" sz="2100" dirty="0" smtClean="0">
                <a:latin typeface="Arial" pitchFamily="34" charset="0"/>
                <a:cs typeface="Arial" pitchFamily="34" charset="0"/>
              </a:rPr>
              <a:t>: “Deus não se importa comigo. Deus não está fazendo o suficiente para me sentir seguro; o próprio Deus não é o suficiente para me sentir seguro. Eu preciso de algo mais." O "algo mais" pensamentos vêm em muitos sabores: Eu devo ter “o controle, o conhecimento, alta performance, segurança, posses”, e assim por diante. </a:t>
            </a:r>
          </a:p>
          <a:p>
            <a:pPr marL="0" indent="0">
              <a:buNone/>
            </a:pPr>
            <a:r>
              <a:rPr lang="pt-BR" sz="2100" dirty="0" smtClean="0">
                <a:latin typeface="Arial" pitchFamily="34" charset="0"/>
                <a:cs typeface="Arial" pitchFamily="34" charset="0"/>
              </a:rPr>
              <a:t/>
            </a:r>
            <a:br>
              <a:rPr lang="pt-BR" sz="21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r>
              <a:rPr lang="pt-BR" sz="2400" dirty="0" smtClean="0">
                <a:latin typeface="Arial" pitchFamily="34" charset="0"/>
                <a:cs typeface="Arial" pitchFamily="34" charset="0"/>
              </a:rPr>
              <a:t>A preocupação com outros, desejando o seu bem é bom. Exemplo: Apostolo Paulo. </a:t>
            </a:r>
          </a:p>
          <a:p>
            <a:pPr marL="461963" indent="-461963">
              <a:spcBef>
                <a:spcPct val="20000"/>
              </a:spcBef>
              <a:buAutoNum type="arabicPeriod" startAt="2"/>
              <a:defRPr/>
            </a:pPr>
            <a:endParaRPr lang="pt-BR" sz="2400" b="1"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II Coríntios 11:28,</a:t>
            </a:r>
          </a:p>
          <a:p>
            <a:pPr algn="ctr">
              <a:spcBef>
                <a:spcPct val="20000"/>
              </a:spcBef>
              <a:defRPr/>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Além das coisas exteriores, me oprime cada dia o cuidado de todas as igrejas</a:t>
            </a:r>
            <a:r>
              <a:rPr lang="pt-BR" sz="2400" dirty="0" smtClean="0">
                <a:latin typeface="Arial" pitchFamily="34" charset="0"/>
                <a:cs typeface="Arial" pitchFamily="34" charset="0"/>
              </a:rPr>
              <a:t>.”</a:t>
            </a:r>
          </a:p>
          <a:p>
            <a:pPr marL="461963" indent="-461963">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Maus Pensamentos</a:t>
            </a:r>
          </a:p>
          <a:p>
            <a:pPr marL="0" indent="0" algn="ctr">
              <a:buNone/>
            </a:pPr>
            <a:endParaRPr lang="pt-BR" sz="2100" b="1" dirty="0" smtClean="0">
              <a:latin typeface="Arial" pitchFamily="34" charset="0"/>
              <a:cs typeface="Arial" pitchFamily="34" charset="0"/>
            </a:endParaRPr>
          </a:p>
          <a:p>
            <a:pPr marL="0" indent="0">
              <a:buNone/>
            </a:pPr>
            <a:r>
              <a:rPr lang="pt-BR" sz="2100" dirty="0" smtClean="0">
                <a:latin typeface="Arial" pitchFamily="34" charset="0"/>
                <a:cs typeface="Arial" pitchFamily="34" charset="0"/>
              </a:rPr>
              <a:t>O medo entra em nossos corações por causa de maus pensamentos ou lembranças de experiências desagradáveis.</a:t>
            </a:r>
            <a:br>
              <a:rPr lang="pt-BR" sz="2100" dirty="0" smtClean="0">
                <a:latin typeface="Arial" pitchFamily="34" charset="0"/>
                <a:cs typeface="Arial" pitchFamily="34" charset="0"/>
              </a:rPr>
            </a:br>
            <a:r>
              <a:rPr lang="pt-BR" sz="2100" dirty="0" smtClean="0">
                <a:latin typeface="Arial" pitchFamily="34" charset="0"/>
                <a:cs typeface="Arial" pitchFamily="34" charset="0"/>
              </a:rPr>
              <a:t/>
            </a:r>
            <a:br>
              <a:rPr lang="pt-BR" sz="2100" dirty="0" smtClean="0">
                <a:latin typeface="Arial" pitchFamily="34" charset="0"/>
                <a:cs typeface="Arial" pitchFamily="34" charset="0"/>
              </a:rPr>
            </a:br>
            <a:r>
              <a:rPr lang="pt-BR" sz="2100" dirty="0" smtClean="0">
                <a:latin typeface="Arial" pitchFamily="34" charset="0"/>
                <a:cs typeface="Arial" pitchFamily="34" charset="0"/>
              </a:rPr>
              <a:t>Maus pensamentos podem ser...</a:t>
            </a:r>
          </a:p>
          <a:p>
            <a:pPr marL="0" indent="0">
              <a:buNone/>
            </a:pPr>
            <a:endParaRPr lang="pt-BR" sz="2100" dirty="0" smtClean="0">
              <a:latin typeface="Arial" pitchFamily="34" charset="0"/>
              <a:cs typeface="Arial" pitchFamily="34" charset="0"/>
            </a:endParaRPr>
          </a:p>
          <a:p>
            <a:pPr marL="712788" indent="-355600">
              <a:buNone/>
            </a:pPr>
            <a:r>
              <a:rPr lang="pt-BR" sz="2100" dirty="0" smtClean="0">
                <a:latin typeface="Arial" pitchFamily="34" charset="0"/>
                <a:cs typeface="Arial" pitchFamily="34" charset="0"/>
              </a:rPr>
              <a:t>2. 	</a:t>
            </a:r>
            <a:r>
              <a:rPr lang="pt-BR" sz="2100" b="1" dirty="0" smtClean="0">
                <a:latin typeface="Arial" pitchFamily="34" charset="0"/>
                <a:cs typeface="Arial" pitchFamily="34" charset="0"/>
              </a:rPr>
              <a:t>Pensamentos Descontentes</a:t>
            </a:r>
            <a:r>
              <a:rPr lang="pt-BR" sz="2100" dirty="0" smtClean="0">
                <a:latin typeface="Arial" pitchFamily="34" charset="0"/>
                <a:cs typeface="Arial" pitchFamily="34" charset="0"/>
              </a:rPr>
              <a:t>:</a:t>
            </a:r>
            <a:br>
              <a:rPr lang="pt-BR" sz="2100" dirty="0" smtClean="0">
                <a:latin typeface="Arial" pitchFamily="34" charset="0"/>
                <a:cs typeface="Arial" pitchFamily="34" charset="0"/>
              </a:rPr>
            </a:br>
            <a:r>
              <a:rPr lang="pt-BR" sz="2100" dirty="0" smtClean="0">
                <a:latin typeface="Arial" pitchFamily="34" charset="0"/>
                <a:cs typeface="Arial" pitchFamily="34" charset="0"/>
              </a:rPr>
              <a:t>a. “Se ao menos eu tivesse/soubesse”, “eu poderia evitar/  		  conseguia...”</a:t>
            </a:r>
            <a:br>
              <a:rPr lang="pt-BR" sz="2100" dirty="0" smtClean="0">
                <a:latin typeface="Arial" pitchFamily="34" charset="0"/>
                <a:cs typeface="Arial" pitchFamily="34" charset="0"/>
              </a:rPr>
            </a:br>
            <a:r>
              <a:rPr lang="pt-BR" sz="2100" dirty="0" smtClean="0">
                <a:latin typeface="Arial" pitchFamily="34" charset="0"/>
                <a:cs typeface="Arial" pitchFamily="34" charset="0"/>
              </a:rPr>
              <a:t>b. “Eu deveria ser / ter...”</a:t>
            </a:r>
            <a:br>
              <a:rPr lang="pt-BR" sz="2100" dirty="0" smtClean="0">
                <a:latin typeface="Arial" pitchFamily="34" charset="0"/>
                <a:cs typeface="Arial" pitchFamily="34" charset="0"/>
              </a:rPr>
            </a:br>
            <a:r>
              <a:rPr lang="pt-BR" sz="2100" dirty="0" smtClean="0">
                <a:latin typeface="Arial" pitchFamily="34" charset="0"/>
                <a:cs typeface="Arial" pitchFamily="34" charset="0"/>
              </a:rPr>
              <a:t>c. “Eu não gosto...”</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Maus Pensamentos</a:t>
            </a:r>
          </a:p>
          <a:p>
            <a:pPr marL="0" indent="0" algn="ctr">
              <a:buNone/>
            </a:pPr>
            <a:endParaRPr lang="pt-BR" sz="2100" b="1" dirty="0" smtClean="0">
              <a:latin typeface="Arial" pitchFamily="34" charset="0"/>
              <a:cs typeface="Arial" pitchFamily="34" charset="0"/>
            </a:endParaRPr>
          </a:p>
          <a:p>
            <a:pPr marL="0" indent="0">
              <a:buNone/>
            </a:pPr>
            <a:r>
              <a:rPr lang="pt-BR" sz="2100" dirty="0" smtClean="0">
                <a:latin typeface="Arial" pitchFamily="34" charset="0"/>
                <a:cs typeface="Arial" pitchFamily="34" charset="0"/>
              </a:rPr>
              <a:t>O medo entra em nossos corações por causa de maus pensamentos ou lembranças de experiências desagradáveis.</a:t>
            </a:r>
            <a:br>
              <a:rPr lang="pt-BR" sz="2100" dirty="0" smtClean="0">
                <a:latin typeface="Arial" pitchFamily="34" charset="0"/>
                <a:cs typeface="Arial" pitchFamily="34" charset="0"/>
              </a:rPr>
            </a:br>
            <a:r>
              <a:rPr lang="pt-BR" sz="2100" dirty="0" smtClean="0">
                <a:latin typeface="Arial" pitchFamily="34" charset="0"/>
                <a:cs typeface="Arial" pitchFamily="34" charset="0"/>
              </a:rPr>
              <a:t/>
            </a:r>
            <a:br>
              <a:rPr lang="pt-BR" sz="2100" dirty="0" smtClean="0">
                <a:latin typeface="Arial" pitchFamily="34" charset="0"/>
                <a:cs typeface="Arial" pitchFamily="34" charset="0"/>
              </a:rPr>
            </a:br>
            <a:r>
              <a:rPr lang="pt-BR" sz="2100" dirty="0" smtClean="0">
                <a:latin typeface="Arial" pitchFamily="34" charset="0"/>
                <a:cs typeface="Arial" pitchFamily="34" charset="0"/>
              </a:rPr>
              <a:t>Maus pensamentos podem ser...</a:t>
            </a:r>
          </a:p>
          <a:p>
            <a:pPr marL="0" indent="0">
              <a:buNone/>
            </a:pPr>
            <a:endParaRPr lang="pt-BR" sz="2100" dirty="0" smtClean="0">
              <a:latin typeface="Arial" pitchFamily="34" charset="0"/>
              <a:cs typeface="Arial" pitchFamily="34" charset="0"/>
            </a:endParaRPr>
          </a:p>
          <a:p>
            <a:pPr marL="712788" indent="-355600">
              <a:buNone/>
            </a:pPr>
            <a:r>
              <a:rPr lang="pt-BR" sz="2100" dirty="0" smtClean="0">
                <a:latin typeface="Arial" pitchFamily="34" charset="0"/>
                <a:cs typeface="Arial" pitchFamily="34" charset="0"/>
              </a:rPr>
              <a:t>3. 	</a:t>
            </a:r>
            <a:r>
              <a:rPr lang="pt-BR" sz="2100" b="1" dirty="0" smtClean="0">
                <a:latin typeface="Arial" pitchFamily="34" charset="0"/>
                <a:cs typeface="Arial" pitchFamily="34" charset="0"/>
              </a:rPr>
              <a:t>Pensamentos Ansiosos</a:t>
            </a:r>
            <a:r>
              <a:rPr lang="pt-BR" sz="2100" dirty="0" smtClean="0">
                <a:latin typeface="Arial" pitchFamily="34" charset="0"/>
                <a:cs typeface="Arial" pitchFamily="34" charset="0"/>
              </a:rPr>
              <a:t>:  “E se...”  Preocupações concentram-se sobre as incertezas (possibilidades) da vida, em vez de sobre as certezas de quem é Deus e o que Ele faz. Nós criamos nossa própria ansiedade pela maneira como pensamos sobre as incertezas. Quando reagimos de forma errada para com as incertezas da vida, isso significa que temos uma visão errada de Deus, Sua natureza e propósitos.</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000" b="1" dirty="0" smtClean="0">
                <a:latin typeface="Arial" pitchFamily="34" charset="0"/>
                <a:cs typeface="Arial" pitchFamily="34" charset="0"/>
              </a:rPr>
              <a:t> </a:t>
            </a: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73851027"/>
              </p:ext>
            </p:extLst>
          </p:nvPr>
        </p:nvGraphicFramePr>
        <p:xfrm>
          <a:off x="195010" y="2060848"/>
          <a:ext cx="8640960" cy="4023360"/>
        </p:xfrm>
        <a:graphic>
          <a:graphicData uri="http://schemas.openxmlformats.org/drawingml/2006/table">
            <a:tbl>
              <a:tblPr firstRow="1" bandRow="1">
                <a:tableStyleId>{5C22544A-7EE6-4342-B048-85BDC9FD1C3A}</a:tableStyleId>
              </a:tblPr>
              <a:tblGrid>
                <a:gridCol w="4717032">
                  <a:extLst>
                    <a:ext uri="{9D8B030D-6E8A-4147-A177-3AD203B41FA5}">
                      <a16:colId xmlns="" xmlns:a16="http://schemas.microsoft.com/office/drawing/2014/main" val="20000"/>
                    </a:ext>
                  </a:extLst>
                </a:gridCol>
                <a:gridCol w="3923928">
                  <a:extLst>
                    <a:ext uri="{9D8B030D-6E8A-4147-A177-3AD203B41FA5}">
                      <a16:colId xmlns="" xmlns:a16="http://schemas.microsoft.com/office/drawing/2014/main" val="20001"/>
                    </a:ext>
                  </a:extLst>
                </a:gridCol>
              </a:tblGrid>
              <a:tr h="370840">
                <a:tc gridSpan="2">
                  <a:txBody>
                    <a:bodyPr/>
                    <a:lstStyle/>
                    <a:p>
                      <a:pPr algn="ctr"/>
                      <a:r>
                        <a:rPr lang="pt-BR" sz="2400" dirty="0" smtClean="0"/>
                        <a:t>ENFRENTANDO AS INCERTEZAS DA VIDA</a:t>
                      </a:r>
                      <a:endParaRPr lang="pt-BR" sz="2400" dirty="0"/>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algn="ctr"/>
                      <a:r>
                        <a:rPr lang="pt-BR" sz="2100" b="1" dirty="0" smtClean="0"/>
                        <a:t>SEM CONFIANÇA</a:t>
                      </a:r>
                      <a:endParaRPr lang="pt-BR" sz="2100" b="1" dirty="0"/>
                    </a:p>
                  </a:txBody>
                  <a:tcPr/>
                </a:tc>
                <a:tc>
                  <a:txBody>
                    <a:bodyPr/>
                    <a:lstStyle/>
                    <a:p>
                      <a:pPr algn="ctr"/>
                      <a:r>
                        <a:rPr lang="pt-BR" sz="2100" b="1" dirty="0" smtClean="0"/>
                        <a:t>COM CONFIANÇA</a:t>
                      </a:r>
                      <a:endParaRPr lang="pt-BR" sz="2100" b="1" dirty="0"/>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Incerteza:</a:t>
                      </a:r>
                      <a:br>
                        <a:rPr lang="pt-PT" sz="2100" dirty="0" smtClean="0"/>
                      </a:br>
                      <a:r>
                        <a:rPr lang="pt-PT" sz="2100" i="1" dirty="0" smtClean="0"/>
                        <a:t>Não estou seguro! </a:t>
                      </a:r>
                      <a:r>
                        <a:rPr lang="pt-PT" sz="2100" i="1" baseline="0" dirty="0" smtClean="0"/>
                        <a:t> Eu preciso </a:t>
                      </a:r>
                      <a:r>
                        <a:rPr lang="pt-PT" sz="2100" i="1" dirty="0" smtClean="0"/>
                        <a:t>algo mais.</a:t>
                      </a:r>
                      <a:endParaRPr lang="pt-BR" sz="21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Certeza:</a:t>
                      </a:r>
                      <a:br>
                        <a:rPr lang="pt-PT" sz="2100" dirty="0" smtClean="0"/>
                      </a:br>
                      <a:r>
                        <a:rPr lang="pt-PT" sz="2100" dirty="0" smtClean="0"/>
                        <a:t>  </a:t>
                      </a:r>
                      <a:r>
                        <a:rPr lang="pt-PT" sz="2100" i="1" dirty="0" smtClean="0"/>
                        <a:t>Estou seguro no cuidado de Deus.</a:t>
                      </a:r>
                      <a:endParaRPr lang="en-US" sz="2100" i="1" dirty="0" smtClean="0"/>
                    </a:p>
                  </a:txBody>
                  <a:tcPr/>
                </a:tc>
                <a:extLst>
                  <a:ext uri="{0D108BD9-81ED-4DB2-BD59-A6C34878D82A}">
                    <a16:rowId xmlns="" xmlns:a16="http://schemas.microsoft.com/office/drawing/2014/main" val="10002"/>
                  </a:ext>
                </a:extLst>
              </a:tr>
              <a:tr h="370840">
                <a:tc>
                  <a:txBody>
                    <a:bodyPr/>
                    <a:lstStyle/>
                    <a:p>
                      <a:pPr algn="ctr" rtl="0"/>
                      <a:endParaRPr lang="pt-BR" sz="2100" i="1" dirty="0" smtClean="0"/>
                    </a:p>
                    <a:p>
                      <a:pPr algn="ctr" rtl="0"/>
                      <a:endParaRPr lang="pt-BR" sz="2100" i="1" dirty="0" smtClean="0"/>
                    </a:p>
                    <a:p>
                      <a:pPr algn="ctr" rtl="0"/>
                      <a:endParaRPr lang="pt-BR" sz="2100" i="1" dirty="0"/>
                    </a:p>
                  </a:txBody>
                  <a:tcPr/>
                </a:tc>
                <a:tc>
                  <a:txBody>
                    <a:bodyPr/>
                    <a:lstStyle/>
                    <a:p>
                      <a:pPr algn="ctr" rtl="0"/>
                      <a:endParaRPr lang="pt-BR" sz="2100" i="1" dirty="0"/>
                    </a:p>
                  </a:txBody>
                  <a:tcPr/>
                </a:tc>
                <a:extLst>
                  <a:ext uri="{0D108BD9-81ED-4DB2-BD59-A6C34878D82A}">
                    <a16:rowId xmlns="" xmlns:a16="http://schemas.microsoft.com/office/drawing/2014/main" val="10003"/>
                  </a:ext>
                </a:extLst>
              </a:tr>
              <a:tr h="370840">
                <a:tc>
                  <a:txBody>
                    <a:bodyPr/>
                    <a:lstStyle/>
                    <a:p>
                      <a:pPr algn="ctr" rtl="0"/>
                      <a:endParaRPr lang="pt-BR" sz="2100" i="1" dirty="0" smtClean="0"/>
                    </a:p>
                    <a:p>
                      <a:pPr algn="ctr" rtl="0"/>
                      <a:endParaRPr lang="pt-BR" sz="2100" i="1" dirty="0" smtClean="0"/>
                    </a:p>
                    <a:p>
                      <a:pPr algn="ctr" rtl="0"/>
                      <a:endParaRPr lang="pt-BR" sz="2100" i="1" dirty="0" smtClean="0"/>
                    </a:p>
                    <a:p>
                      <a:pPr algn="ctr" rtl="0"/>
                      <a:endParaRPr lang="pt-BR" sz="2100" i="1" dirty="0"/>
                    </a:p>
                  </a:txBody>
                  <a:tcPr/>
                </a:tc>
                <a:tc>
                  <a:txBody>
                    <a:bodyPr/>
                    <a:lstStyle/>
                    <a:p>
                      <a:pPr algn="ctr" rtl="0"/>
                      <a:endParaRPr lang="pt-BR" sz="2100" i="1" dirty="0"/>
                    </a:p>
                  </a:txBody>
                  <a:tcPr/>
                </a:tc>
                <a:extLst>
                  <a:ext uri="{0D108BD9-81ED-4DB2-BD59-A6C34878D82A}">
                    <a16:rowId xmlns="" xmlns:a16="http://schemas.microsoft.com/office/drawing/2014/main" val="10004"/>
                  </a:ext>
                </a:extLst>
              </a:tr>
            </a:tbl>
          </a:graphicData>
        </a:graphic>
      </p:graphicFrame>
      <p:sp>
        <p:nvSpPr>
          <p:cNvPr id="7"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000" b="1" dirty="0" smtClean="0">
                <a:latin typeface="Arial" pitchFamily="34" charset="0"/>
                <a:cs typeface="Arial" pitchFamily="34" charset="0"/>
              </a:rPr>
              <a:t> </a:t>
            </a: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02315563"/>
              </p:ext>
            </p:extLst>
          </p:nvPr>
        </p:nvGraphicFramePr>
        <p:xfrm>
          <a:off x="195010" y="2060848"/>
          <a:ext cx="8640960" cy="4023360"/>
        </p:xfrm>
        <a:graphic>
          <a:graphicData uri="http://schemas.openxmlformats.org/drawingml/2006/table">
            <a:tbl>
              <a:tblPr firstRow="1" bandRow="1">
                <a:tableStyleId>{5C22544A-7EE6-4342-B048-85BDC9FD1C3A}</a:tableStyleId>
              </a:tblPr>
              <a:tblGrid>
                <a:gridCol w="4717032">
                  <a:extLst>
                    <a:ext uri="{9D8B030D-6E8A-4147-A177-3AD203B41FA5}">
                      <a16:colId xmlns="" xmlns:a16="http://schemas.microsoft.com/office/drawing/2014/main" val="20000"/>
                    </a:ext>
                  </a:extLst>
                </a:gridCol>
                <a:gridCol w="3923928">
                  <a:extLst>
                    <a:ext uri="{9D8B030D-6E8A-4147-A177-3AD203B41FA5}">
                      <a16:colId xmlns="" xmlns:a16="http://schemas.microsoft.com/office/drawing/2014/main" val="20001"/>
                    </a:ext>
                  </a:extLst>
                </a:gridCol>
              </a:tblGrid>
              <a:tr h="370840">
                <a:tc gridSpan="2">
                  <a:txBody>
                    <a:bodyPr/>
                    <a:lstStyle/>
                    <a:p>
                      <a:pPr algn="ctr"/>
                      <a:r>
                        <a:rPr lang="pt-BR" sz="2400" dirty="0" smtClean="0"/>
                        <a:t>ENFRENTANDO AS INCERTEZAS DA VIDA</a:t>
                      </a:r>
                      <a:endParaRPr lang="pt-BR" sz="2400" dirty="0"/>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algn="ctr"/>
                      <a:r>
                        <a:rPr lang="pt-BR" sz="2100" b="1" dirty="0" smtClean="0"/>
                        <a:t>SEM CONFIANÇA</a:t>
                      </a:r>
                      <a:endParaRPr lang="pt-BR" sz="2100" b="1" dirty="0"/>
                    </a:p>
                  </a:txBody>
                  <a:tcPr/>
                </a:tc>
                <a:tc>
                  <a:txBody>
                    <a:bodyPr/>
                    <a:lstStyle/>
                    <a:p>
                      <a:pPr algn="ctr"/>
                      <a:r>
                        <a:rPr lang="pt-BR" sz="2100" b="1" dirty="0" smtClean="0"/>
                        <a:t>COM CONFIANÇA</a:t>
                      </a:r>
                      <a:endParaRPr lang="pt-BR" sz="2100" b="1" dirty="0"/>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Incerteza:</a:t>
                      </a:r>
                      <a:br>
                        <a:rPr lang="pt-PT" sz="2100" dirty="0" smtClean="0"/>
                      </a:br>
                      <a:r>
                        <a:rPr lang="pt-PT" sz="2100" i="1" dirty="0" smtClean="0"/>
                        <a:t>Não estou seguro! </a:t>
                      </a:r>
                      <a:r>
                        <a:rPr lang="pt-PT" sz="2100" i="1" baseline="0" dirty="0" smtClean="0"/>
                        <a:t> Eu preciso </a:t>
                      </a:r>
                      <a:r>
                        <a:rPr lang="pt-PT" sz="2100" i="1" dirty="0" smtClean="0"/>
                        <a:t>algo mais.</a:t>
                      </a:r>
                      <a:endParaRPr lang="pt-BR" sz="21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Certeza:</a:t>
                      </a:r>
                      <a:br>
                        <a:rPr lang="pt-PT" sz="2100" dirty="0" smtClean="0"/>
                      </a:br>
                      <a:r>
                        <a:rPr lang="pt-PT" sz="2100" dirty="0" smtClean="0"/>
                        <a:t>  </a:t>
                      </a:r>
                      <a:r>
                        <a:rPr lang="pt-PT" sz="2100" i="1" dirty="0" smtClean="0"/>
                        <a:t>Estou seguro no cuidado de Deus.</a:t>
                      </a:r>
                      <a:endParaRPr lang="en-US" sz="2100" i="1" dirty="0" smtClean="0"/>
                    </a:p>
                  </a:txBody>
                  <a:tcPr/>
                </a:tc>
                <a:extLst>
                  <a:ext uri="{0D108BD9-81ED-4DB2-BD59-A6C34878D82A}">
                    <a16:rowId xmlns="" xmlns:a16="http://schemas.microsoft.com/office/drawing/2014/main" val="10002"/>
                  </a:ext>
                </a:extLst>
              </a:tr>
              <a:tr h="370840">
                <a:tc>
                  <a:txBody>
                    <a:bodyPr/>
                    <a:lstStyle/>
                    <a:p>
                      <a:pPr algn="ctr" rtl="0"/>
                      <a:r>
                        <a:rPr lang="pt-BR" sz="2100" dirty="0" smtClean="0"/>
                        <a:t>Descontentamento com a Incerteza:</a:t>
                      </a:r>
                      <a:br>
                        <a:rPr lang="pt-BR" sz="2100" dirty="0" smtClean="0"/>
                      </a:br>
                      <a:r>
                        <a:rPr lang="pt-BR" sz="2100" i="1" dirty="0" smtClean="0"/>
                        <a:t>Não gosto de não ter a certeza do que eu quero.</a:t>
                      </a:r>
                      <a:endParaRPr lang="pt-BR" sz="2100" i="1" dirty="0"/>
                    </a:p>
                  </a:txBody>
                  <a:tcPr/>
                </a:tc>
                <a:tc>
                  <a:txBody>
                    <a:bodyPr/>
                    <a:lstStyle/>
                    <a:p>
                      <a:pPr algn="ctr" rtl="0"/>
                      <a:r>
                        <a:rPr lang="pt-BR" sz="2100" dirty="0" smtClean="0"/>
                        <a:t>Satisfeito com situação atual:</a:t>
                      </a:r>
                      <a:br>
                        <a:rPr lang="pt-BR" sz="2100" dirty="0" smtClean="0"/>
                      </a:br>
                      <a:r>
                        <a:rPr lang="pt-BR" sz="2100" i="1" dirty="0" smtClean="0"/>
                        <a:t>Não preciso fazer nada mais </a:t>
                      </a:r>
                      <a:r>
                        <a:rPr lang="pt-BR" sz="2100" i="1" smtClean="0"/>
                        <a:t>do que a </a:t>
                      </a:r>
                      <a:r>
                        <a:rPr lang="pt-BR" sz="2100" i="1" dirty="0" smtClean="0"/>
                        <a:t>vontade de Deus hoje.</a:t>
                      </a:r>
                      <a:endParaRPr lang="pt-BR" sz="2100" i="1" dirty="0"/>
                    </a:p>
                  </a:txBody>
                  <a:tcPr/>
                </a:tc>
                <a:extLst>
                  <a:ext uri="{0D108BD9-81ED-4DB2-BD59-A6C34878D82A}">
                    <a16:rowId xmlns="" xmlns:a16="http://schemas.microsoft.com/office/drawing/2014/main" val="10003"/>
                  </a:ext>
                </a:extLst>
              </a:tr>
              <a:tr h="370840">
                <a:tc>
                  <a:txBody>
                    <a:bodyPr/>
                    <a:lstStyle/>
                    <a:p>
                      <a:pPr algn="ctr" rtl="0"/>
                      <a:r>
                        <a:rPr lang="pt-BR" sz="2100" dirty="0" smtClean="0"/>
                        <a:t> </a:t>
                      </a:r>
                      <a:endParaRPr lang="pt-BR" sz="2100" i="1" dirty="0"/>
                    </a:p>
                  </a:txBody>
                  <a:tcPr/>
                </a:tc>
                <a:tc>
                  <a:txBody>
                    <a:bodyPr/>
                    <a:lstStyle/>
                    <a:p>
                      <a:pPr algn="ctr" rtl="0"/>
                      <a:r>
                        <a:rPr lang="pt-BR" sz="2100" dirty="0" smtClean="0"/>
                        <a:t> </a:t>
                      </a:r>
                    </a:p>
                    <a:p>
                      <a:pPr algn="ctr" rtl="0"/>
                      <a:endParaRPr lang="pt-BR" sz="2100" i="1" dirty="0" smtClean="0"/>
                    </a:p>
                    <a:p>
                      <a:pPr algn="ctr" rtl="0"/>
                      <a:endParaRPr lang="pt-BR" sz="2100" i="1" dirty="0" smtClean="0"/>
                    </a:p>
                    <a:p>
                      <a:pPr algn="ctr" rtl="0"/>
                      <a:endParaRPr lang="pt-BR" sz="2100" i="1" dirty="0"/>
                    </a:p>
                  </a:txBody>
                  <a:tcPr/>
                </a:tc>
                <a:extLst>
                  <a:ext uri="{0D108BD9-81ED-4DB2-BD59-A6C34878D82A}">
                    <a16:rowId xmlns="" xmlns:a16="http://schemas.microsoft.com/office/drawing/2014/main" val="10004"/>
                  </a:ext>
                </a:extLst>
              </a:tr>
            </a:tbl>
          </a:graphicData>
        </a:graphic>
      </p:graphicFrame>
      <p:sp>
        <p:nvSpPr>
          <p:cNvPr id="7"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extLst>
      <p:ext uri="{BB962C8B-B14F-4D97-AF65-F5344CB8AC3E}">
        <p14:creationId xmlns:p14="http://schemas.microsoft.com/office/powerpoint/2010/main" val="102269723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000" b="1" dirty="0" smtClean="0">
                <a:latin typeface="Arial" pitchFamily="34" charset="0"/>
                <a:cs typeface="Arial" pitchFamily="34" charset="0"/>
              </a:rPr>
              <a:t> </a:t>
            </a: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graphicFrame>
        <p:nvGraphicFramePr>
          <p:cNvPr id="6" name="Table 5"/>
          <p:cNvGraphicFramePr>
            <a:graphicFrameLocks noGrp="1"/>
          </p:cNvGraphicFramePr>
          <p:nvPr>
            <p:extLst/>
          </p:nvPr>
        </p:nvGraphicFramePr>
        <p:xfrm>
          <a:off x="195010" y="2060848"/>
          <a:ext cx="8640960" cy="4343400"/>
        </p:xfrm>
        <a:graphic>
          <a:graphicData uri="http://schemas.openxmlformats.org/drawingml/2006/table">
            <a:tbl>
              <a:tblPr firstRow="1" bandRow="1">
                <a:tableStyleId>{5C22544A-7EE6-4342-B048-85BDC9FD1C3A}</a:tableStyleId>
              </a:tblPr>
              <a:tblGrid>
                <a:gridCol w="4717032">
                  <a:extLst>
                    <a:ext uri="{9D8B030D-6E8A-4147-A177-3AD203B41FA5}">
                      <a16:colId xmlns="" xmlns:a16="http://schemas.microsoft.com/office/drawing/2014/main" val="20000"/>
                    </a:ext>
                  </a:extLst>
                </a:gridCol>
                <a:gridCol w="3923928">
                  <a:extLst>
                    <a:ext uri="{9D8B030D-6E8A-4147-A177-3AD203B41FA5}">
                      <a16:colId xmlns="" xmlns:a16="http://schemas.microsoft.com/office/drawing/2014/main" val="20001"/>
                    </a:ext>
                  </a:extLst>
                </a:gridCol>
              </a:tblGrid>
              <a:tr h="370840">
                <a:tc gridSpan="2">
                  <a:txBody>
                    <a:bodyPr/>
                    <a:lstStyle/>
                    <a:p>
                      <a:pPr algn="ctr"/>
                      <a:r>
                        <a:rPr lang="pt-BR" sz="2400" dirty="0" smtClean="0"/>
                        <a:t>ENFRENTANDO AS INCERTEZAS DA VIDA</a:t>
                      </a:r>
                      <a:endParaRPr lang="pt-BR" sz="2400" dirty="0"/>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algn="ctr"/>
                      <a:r>
                        <a:rPr lang="pt-BR" sz="2100" b="1" dirty="0" smtClean="0"/>
                        <a:t>SEM CONFIANÇA</a:t>
                      </a:r>
                      <a:endParaRPr lang="pt-BR" sz="2100" b="1" dirty="0"/>
                    </a:p>
                  </a:txBody>
                  <a:tcPr/>
                </a:tc>
                <a:tc>
                  <a:txBody>
                    <a:bodyPr/>
                    <a:lstStyle/>
                    <a:p>
                      <a:pPr algn="ctr"/>
                      <a:r>
                        <a:rPr lang="pt-BR" sz="2100" b="1" dirty="0" smtClean="0"/>
                        <a:t>COM CONFIANÇA</a:t>
                      </a:r>
                      <a:endParaRPr lang="pt-BR" sz="2100" b="1" dirty="0"/>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Incerteza:</a:t>
                      </a:r>
                      <a:br>
                        <a:rPr lang="pt-PT" sz="2100" dirty="0" smtClean="0"/>
                      </a:br>
                      <a:r>
                        <a:rPr lang="pt-PT" sz="2100" i="1" dirty="0" smtClean="0"/>
                        <a:t>Não estou seguro! </a:t>
                      </a:r>
                      <a:r>
                        <a:rPr lang="pt-PT" sz="2100" i="1" baseline="0" dirty="0" smtClean="0"/>
                        <a:t> Eu preciso </a:t>
                      </a:r>
                      <a:r>
                        <a:rPr lang="pt-PT" sz="2100" i="1" dirty="0" smtClean="0"/>
                        <a:t>algo mais.</a:t>
                      </a:r>
                      <a:endParaRPr lang="pt-BR" sz="21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100" dirty="0" smtClean="0"/>
                        <a:t>Senso de Certeza:</a:t>
                      </a:r>
                      <a:br>
                        <a:rPr lang="pt-PT" sz="2100" dirty="0" smtClean="0"/>
                      </a:br>
                      <a:r>
                        <a:rPr lang="pt-PT" sz="2100" dirty="0" smtClean="0"/>
                        <a:t>  </a:t>
                      </a:r>
                      <a:r>
                        <a:rPr lang="pt-PT" sz="2100" i="1" dirty="0" smtClean="0"/>
                        <a:t>Estou seguro no cuidado de Deus.</a:t>
                      </a:r>
                      <a:endParaRPr lang="en-US" sz="2100" i="1" dirty="0" smtClean="0"/>
                    </a:p>
                  </a:txBody>
                  <a:tcPr/>
                </a:tc>
                <a:extLst>
                  <a:ext uri="{0D108BD9-81ED-4DB2-BD59-A6C34878D82A}">
                    <a16:rowId xmlns="" xmlns:a16="http://schemas.microsoft.com/office/drawing/2014/main" val="10002"/>
                  </a:ext>
                </a:extLst>
              </a:tr>
              <a:tr h="370840">
                <a:tc>
                  <a:txBody>
                    <a:bodyPr/>
                    <a:lstStyle/>
                    <a:p>
                      <a:pPr algn="ctr" rtl="0"/>
                      <a:r>
                        <a:rPr lang="pt-BR" sz="2100" dirty="0" smtClean="0"/>
                        <a:t>Descontentamento com a Incerteza:</a:t>
                      </a:r>
                      <a:br>
                        <a:rPr lang="pt-BR" sz="2100" dirty="0" smtClean="0"/>
                      </a:br>
                      <a:r>
                        <a:rPr lang="pt-BR" sz="2100" i="1" dirty="0" smtClean="0"/>
                        <a:t>Não gosto de não ter a certeza que eu quero.</a:t>
                      </a:r>
                      <a:endParaRPr lang="pt-BR" sz="2100" i="1" dirty="0"/>
                    </a:p>
                  </a:txBody>
                  <a:tcPr/>
                </a:tc>
                <a:tc>
                  <a:txBody>
                    <a:bodyPr/>
                    <a:lstStyle/>
                    <a:p>
                      <a:pPr algn="ctr" rtl="0"/>
                      <a:r>
                        <a:rPr lang="pt-BR" sz="2100" dirty="0" smtClean="0"/>
                        <a:t>Satisfeito com situação atual:</a:t>
                      </a:r>
                      <a:br>
                        <a:rPr lang="pt-BR" sz="2100" dirty="0" smtClean="0"/>
                      </a:br>
                      <a:r>
                        <a:rPr lang="pt-BR" sz="2100" i="1" dirty="0" smtClean="0"/>
                        <a:t>Não preciso fazer nada mais </a:t>
                      </a:r>
                      <a:r>
                        <a:rPr lang="pt-BR" sz="2100" i="1" smtClean="0"/>
                        <a:t>do que a </a:t>
                      </a:r>
                      <a:r>
                        <a:rPr lang="pt-BR" sz="2100" i="1" dirty="0" smtClean="0"/>
                        <a:t>vontade de Deus hoje.</a:t>
                      </a:r>
                      <a:endParaRPr lang="pt-BR" sz="2100" i="1" dirty="0"/>
                    </a:p>
                  </a:txBody>
                  <a:tcPr/>
                </a:tc>
                <a:extLst>
                  <a:ext uri="{0D108BD9-81ED-4DB2-BD59-A6C34878D82A}">
                    <a16:rowId xmlns="" xmlns:a16="http://schemas.microsoft.com/office/drawing/2014/main" val="10003"/>
                  </a:ext>
                </a:extLst>
              </a:tr>
              <a:tr h="370840">
                <a:tc>
                  <a:txBody>
                    <a:bodyPr/>
                    <a:lstStyle/>
                    <a:p>
                      <a:pPr algn="ctr" rtl="0"/>
                      <a:r>
                        <a:rPr lang="pt-BR" sz="2100" dirty="0" smtClean="0"/>
                        <a:t>Esforço para garantir que estou no controle da minha</a:t>
                      </a:r>
                      <a:r>
                        <a:rPr lang="pt-BR" sz="2100" baseline="0" dirty="0" smtClean="0"/>
                        <a:t> s</a:t>
                      </a:r>
                      <a:r>
                        <a:rPr lang="pt-BR" sz="2100" dirty="0" smtClean="0"/>
                        <a:t>egurança:</a:t>
                      </a:r>
                      <a:br>
                        <a:rPr lang="pt-BR" sz="2100" dirty="0" smtClean="0"/>
                      </a:br>
                      <a:r>
                        <a:rPr lang="pt-BR" sz="2100" dirty="0" smtClean="0"/>
                        <a:t>  </a:t>
                      </a:r>
                      <a:r>
                        <a:rPr lang="pt-BR" sz="2100" i="1" dirty="0" smtClean="0"/>
                        <a:t>Eu vou fazer o que for preciso para obter a certeza do que eu quero.</a:t>
                      </a:r>
                      <a:endParaRPr lang="pt-BR" sz="2100" i="1" dirty="0"/>
                    </a:p>
                  </a:txBody>
                  <a:tcPr/>
                </a:tc>
                <a:tc>
                  <a:txBody>
                    <a:bodyPr/>
                    <a:lstStyle/>
                    <a:p>
                      <a:pPr algn="ctr" rtl="0"/>
                      <a:r>
                        <a:rPr lang="pt-BR" sz="2100" dirty="0" smtClean="0"/>
                        <a:t>Liberdade para Servir a Deus e Outros:</a:t>
                      </a:r>
                      <a:br>
                        <a:rPr lang="pt-BR" sz="2100" dirty="0" smtClean="0"/>
                      </a:br>
                      <a:r>
                        <a:rPr lang="pt-BR" sz="2100" i="1" dirty="0" smtClean="0"/>
                        <a:t>Eu posso colocar todo o meu esforço em servir a Deus e aos outros hoje.</a:t>
                      </a:r>
                      <a:endParaRPr lang="pt-BR" sz="2100" i="1" dirty="0"/>
                    </a:p>
                  </a:txBody>
                  <a:tcPr/>
                </a:tc>
                <a:extLst>
                  <a:ext uri="{0D108BD9-81ED-4DB2-BD59-A6C34878D82A}">
                    <a16:rowId xmlns="" xmlns:a16="http://schemas.microsoft.com/office/drawing/2014/main" val="10004"/>
                  </a:ext>
                </a:extLst>
              </a:tr>
            </a:tbl>
          </a:graphicData>
        </a:graphic>
      </p:graphicFrame>
      <p:sp>
        <p:nvSpPr>
          <p:cNvPr id="7"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extLst>
      <p:ext uri="{BB962C8B-B14F-4D97-AF65-F5344CB8AC3E}">
        <p14:creationId xmlns:p14="http://schemas.microsoft.com/office/powerpoint/2010/main" val="41245741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 </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lgn="ctr">
              <a:buNone/>
            </a:pPr>
            <a:r>
              <a:rPr lang="pt-BR" sz="2000" b="1" dirty="0" smtClean="0">
                <a:latin typeface="Arial" pitchFamily="34" charset="0"/>
                <a:cs typeface="Arial" pitchFamily="34" charset="0"/>
              </a:rPr>
              <a:t> </a:t>
            </a:r>
            <a:r>
              <a:rPr lang="pt-BR" sz="2200" b="1" dirty="0" smtClean="0">
                <a:latin typeface="Arial" pitchFamily="34" charset="0"/>
                <a:cs typeface="Arial" pitchFamily="34" charset="0"/>
              </a:rPr>
              <a:t>O medo pode gerar mais medo.</a:t>
            </a:r>
          </a:p>
          <a:p>
            <a:pPr marL="0" indent="0">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Uma experiência de medo (pânico) é altamente desagradável.  Aquele que teve medo, teme tê-lo novamente (assim ele o produz sem querer). </a:t>
            </a:r>
          </a:p>
          <a:p>
            <a:pPr marL="0" indent="0">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 As fobias ligam-se às experiências de medo para situações semelhantes: um lugar, um animal, um objeto. O prospecto de enfrentar aquela situação se transforma em medo por medo de uma outra experiência de medo. Isso significa que o medo do medo é o começo do medo.</a:t>
            </a: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6" name="Title 1"/>
          <p:cNvSpPr>
            <a:spLocks noGrp="1"/>
          </p:cNvSpPr>
          <p:nvPr>
            <p:ph type="title"/>
          </p:nvPr>
        </p:nvSpPr>
        <p:spPr>
          <a:xfrm>
            <a:off x="251520" y="346646"/>
            <a:ext cx="8640960" cy="850106"/>
          </a:xfrm>
        </p:spPr>
        <p:txBody>
          <a:bodyPr/>
          <a:lstStyle/>
          <a:p>
            <a:r>
              <a:rPr lang="pt-BR" sz="3200" b="1" dirty="0">
                <a:latin typeface="+mn-lt"/>
              </a:rPr>
              <a:t>Verdade </a:t>
            </a:r>
            <a:r>
              <a:rPr lang="pt-BR" sz="3200" b="1" dirty="0" smtClean="0">
                <a:latin typeface="+mn-lt"/>
              </a:rPr>
              <a:t>3 - Reconhecer Como O Medo Funciona: </a:t>
            </a:r>
            <a:r>
              <a:rPr lang="pt-BR" sz="3200" b="1" u="sng" dirty="0" smtClean="0">
                <a:latin typeface="+mn-lt"/>
                <a:cs typeface="Arial" pitchFamily="34" charset="0"/>
              </a:rPr>
              <a:t> </a:t>
            </a:r>
            <a:r>
              <a:rPr lang="pt-BR" sz="3200" b="1" dirty="0">
                <a:latin typeface="+mn-lt"/>
                <a:cs typeface="Arial" pitchFamily="34" charset="0"/>
              </a:rPr>
              <a:t>Medo é o resultado dos nossos pensamentos.</a:t>
            </a:r>
            <a:r>
              <a:rPr lang="pt-BR" sz="3200" dirty="0">
                <a:latin typeface="+mn-lt"/>
                <a:cs typeface="Arial" pitchFamily="34" charset="0"/>
              </a:rPr>
              <a:t/>
            </a:r>
            <a:br>
              <a:rPr lang="pt-BR" sz="3200" dirty="0">
                <a:latin typeface="+mn-lt"/>
                <a:cs typeface="Arial" pitchFamily="34" charset="0"/>
              </a:rPr>
            </a:b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buNone/>
            </a:pPr>
            <a:r>
              <a:rPr lang="pt-BR" sz="2200" dirty="0" smtClean="0">
                <a:latin typeface="Arial" pitchFamily="34" charset="0"/>
                <a:cs typeface="Arial" pitchFamily="34" charset="0"/>
              </a:rPr>
              <a:t>Apesar do fato </a:t>
            </a:r>
            <a:r>
              <a:rPr lang="pt-BR" sz="2200" dirty="0">
                <a:latin typeface="Arial" pitchFamily="34" charset="0"/>
                <a:cs typeface="Arial" pitchFamily="34" charset="0"/>
              </a:rPr>
              <a:t>d</a:t>
            </a:r>
            <a:r>
              <a:rPr lang="pt-BR" sz="2200" dirty="0" smtClean="0">
                <a:latin typeface="Arial" pitchFamily="34" charset="0"/>
                <a:cs typeface="Arial" pitchFamily="34" charset="0"/>
              </a:rPr>
              <a:t>as emoções (os nossos "sentimentos“) podem realmente ser induzidas quimicamente, os "desequilíbrios químicos" não são os nossos problemas. As escolhas do nosso estilo de vida e </a:t>
            </a:r>
            <a:r>
              <a:rPr lang="pt-BR" sz="2200" u="sng" dirty="0" smtClean="0">
                <a:latin typeface="Arial" pitchFamily="34" charset="0"/>
                <a:cs typeface="Arial" pitchFamily="34" charset="0"/>
              </a:rPr>
              <a:t>a maneira como pensamos </a:t>
            </a:r>
            <a:r>
              <a:rPr lang="pt-BR" sz="2200" dirty="0" smtClean="0">
                <a:latin typeface="Arial" pitchFamily="34" charset="0"/>
                <a:cs typeface="Arial" pitchFamily="34" charset="0"/>
              </a:rPr>
              <a:t>sobre a vida que alteraram a química do corpo são, portanto, a razão pelas nossas emoções negativas. Nossas escolhas e pensamentos é que são o problema. </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Assim, é um erro se concentrar em como podemos "sentir" quando o foco bíblico é sobre a forma como devemos “pensar”.</a:t>
            </a: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3600" b="1" dirty="0">
                <a:latin typeface="Arial" pitchFamily="34" charset="0"/>
                <a:cs typeface="Arial" pitchFamily="34" charset="0"/>
              </a:rPr>
              <a:t> </a:t>
            </a:r>
            <a:r>
              <a:rPr lang="pt-BR" sz="4000" b="1" dirty="0">
                <a:latin typeface="Arial" pitchFamily="34" charset="0"/>
                <a:cs typeface="Arial" pitchFamily="34" charset="0"/>
              </a:rPr>
              <a:t>Conclusão: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112568"/>
          </a:xfrm>
        </p:spPr>
        <p:txBody>
          <a:bodyPr>
            <a:noAutofit/>
          </a:bodyPr>
          <a:lstStyle/>
          <a:p>
            <a:pPr marL="0" indent="0" algn="just">
              <a:buNone/>
            </a:pPr>
            <a:r>
              <a:rPr lang="pt-BR" sz="2200" dirty="0" smtClean="0">
                <a:latin typeface="Arial" pitchFamily="34" charset="0"/>
                <a:cs typeface="Arial" pitchFamily="34" charset="0"/>
              </a:rPr>
              <a:t>As Escrituras são encorajadoras, porque mostram que, com a ajuda de Deus, podemos fazer algo sobre o nosso medo. A vitória  em qualquer situação nunca é impossível.</a:t>
            </a:r>
          </a:p>
          <a:p>
            <a:pPr marL="0" indent="0" algn="ctr">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Provérbios 1:33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Mas o que me der ouvidos habitará em segurança, e estará livre do temor do mal</a:t>
            </a:r>
            <a:r>
              <a:rPr lang="pt-BR" sz="2200" dirty="0" smtClean="0">
                <a:latin typeface="Arial" pitchFamily="34" charset="0"/>
                <a:cs typeface="Arial" pitchFamily="34" charset="0"/>
              </a:rPr>
              <a:t>.” </a:t>
            </a:r>
          </a:p>
          <a:p>
            <a:pPr marL="0" indent="0" algn="just">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É por isso que as Escrituras podem comandar, "</a:t>
            </a:r>
            <a:r>
              <a:rPr lang="pt-BR" sz="2200" i="1" dirty="0" smtClean="0">
                <a:latin typeface="Arial" pitchFamily="34" charset="0"/>
                <a:cs typeface="Arial" pitchFamily="34" charset="0"/>
              </a:rPr>
              <a:t>Não estejais inquietos por coisa alguma</a:t>
            </a:r>
            <a:r>
              <a:rPr lang="pt-BR" sz="2200" dirty="0" smtClean="0">
                <a:latin typeface="Arial" pitchFamily="34" charset="0"/>
                <a:cs typeface="Arial" pitchFamily="34" charset="0"/>
              </a:rPr>
              <a:t>" e “</a:t>
            </a:r>
            <a:r>
              <a:rPr lang="pt-BR" sz="2200" i="1" dirty="0" smtClean="0">
                <a:latin typeface="Arial" pitchFamily="34" charset="0"/>
                <a:cs typeface="Arial" pitchFamily="34" charset="0"/>
              </a:rPr>
              <a:t>Não temas</a:t>
            </a:r>
            <a:r>
              <a:rPr lang="pt-BR" sz="2200" dirty="0" smtClean="0">
                <a:latin typeface="Arial" pitchFamily="34" charset="0"/>
                <a:cs typeface="Arial" pitchFamily="34" charset="0"/>
              </a:rPr>
              <a:t>". Somos responsáveis por nossos próprios pensamentos ansiosos e temerosos. </a:t>
            </a:r>
          </a:p>
          <a:p>
            <a:pPr marL="0" indent="0" algn="just">
              <a:buNone/>
            </a:pPr>
            <a:r>
              <a:rPr lang="pt-BR" sz="2200" dirty="0">
                <a:latin typeface="Arial" pitchFamily="34" charset="0"/>
                <a:cs typeface="Arial" pitchFamily="34" charset="0"/>
              </a:rPr>
              <a:t/>
            </a:r>
            <a:br>
              <a:rPr lang="pt-BR" sz="2200" dirty="0">
                <a:latin typeface="Arial" pitchFamily="34" charset="0"/>
                <a:cs typeface="Arial" pitchFamily="34" charset="0"/>
              </a:rPr>
            </a:br>
            <a:r>
              <a:rPr lang="pt-BR" sz="2200" dirty="0">
                <a:latin typeface="Arial" pitchFamily="34" charset="0"/>
                <a:cs typeface="Arial" pitchFamily="34" charset="0"/>
              </a:rPr>
              <a:t>Nossas ansiedades irão desaparecer quando os nossos pensamentos refletirem  a verdade de que temos um Deus que é mais do que suficiente para nós.</a:t>
            </a:r>
          </a:p>
          <a:p>
            <a:pPr marL="0" indent="0" algn="just">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3600" b="1" dirty="0">
                <a:latin typeface="Arial" pitchFamily="34" charset="0"/>
                <a:cs typeface="Arial" pitchFamily="34" charset="0"/>
              </a:rPr>
              <a:t> </a:t>
            </a:r>
            <a:r>
              <a:rPr lang="pt-BR" sz="4000" b="1" dirty="0">
                <a:latin typeface="Arial" pitchFamily="34" charset="0"/>
                <a:cs typeface="Arial" pitchFamily="34" charset="0"/>
              </a:rPr>
              <a:t>Conclusão: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7</a:t>
            </a:r>
            <a:endParaRPr lang="en-US" sz="9600" b="1"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Resumo</a:t>
            </a:r>
            <a:endParaRPr lang="pt-BR" b="1" dirty="0"/>
          </a:p>
        </p:txBody>
      </p:sp>
      <p:sp>
        <p:nvSpPr>
          <p:cNvPr id="3" name="Content Placeholder 2"/>
          <p:cNvSpPr>
            <a:spLocks noGrp="1"/>
          </p:cNvSpPr>
          <p:nvPr>
            <p:ph idx="1"/>
          </p:nvPr>
        </p:nvSpPr>
        <p:spPr>
          <a:xfrm>
            <a:off x="251520" y="1268760"/>
            <a:ext cx="8640960" cy="4525963"/>
          </a:xfrm>
        </p:spPr>
        <p:txBody>
          <a:bodyPr/>
          <a:lstStyle/>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1  - </a:t>
            </a:r>
            <a:r>
              <a:rPr lang="en-US" sz="2400" b="1" u="sng" dirty="0" err="1" smtClean="0">
                <a:latin typeface="Arial" pitchFamily="34" charset="0"/>
                <a:cs typeface="Arial" pitchFamily="34" charset="0"/>
              </a:rPr>
              <a:t>Medo</a:t>
            </a:r>
            <a:r>
              <a:rPr lang="en-US" sz="2400" b="1" u="sng" dirty="0" smtClean="0">
                <a:latin typeface="Arial" pitchFamily="34" charset="0"/>
                <a:cs typeface="Arial" pitchFamily="34" charset="0"/>
              </a:rPr>
              <a:t> é um  </a:t>
            </a:r>
            <a:r>
              <a:rPr lang="en-US" sz="2400" b="1" u="sng" dirty="0" err="1" smtClean="0">
                <a:latin typeface="Arial" pitchFamily="34" charset="0"/>
                <a:cs typeface="Arial" pitchFamily="34" charset="0"/>
              </a:rPr>
              <a:t>pecado</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a:t>
            </a:r>
            <a:r>
              <a:rPr lang="en-US" sz="2400" b="1" u="sng" dirty="0" smtClean="0">
                <a:latin typeface="Arial" pitchFamily="34" charset="0"/>
                <a:cs typeface="Arial" pitchFamily="34" charset="0"/>
              </a:rPr>
              <a:t> ser </a:t>
            </a:r>
            <a:r>
              <a:rPr lang="en-US" sz="2400" b="1" u="sng" dirty="0" err="1" smtClean="0">
                <a:latin typeface="Arial" pitchFamily="34" charset="0"/>
                <a:cs typeface="Arial" pitchFamily="34" charset="0"/>
              </a:rPr>
              <a:t>confessado</a:t>
            </a:r>
            <a:r>
              <a:rPr lang="en-US" sz="2400" b="1" u="sng" dirty="0" smtClean="0">
                <a:latin typeface="Arial" pitchFamily="34" charset="0"/>
                <a:cs typeface="Arial" pitchFamily="34" charset="0"/>
              </a:rPr>
              <a:t> e do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devemos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pedir</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perdão</a:t>
            </a:r>
            <a:r>
              <a:rPr lang="en-US" sz="2400" b="1" u="sng" dirty="0" smtClean="0">
                <a:latin typeface="Arial" pitchFamily="34" charset="0"/>
                <a:cs typeface="Arial" pitchFamily="34" charset="0"/>
              </a:rPr>
              <a:t> a Deus.</a:t>
            </a:r>
          </a:p>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2  - </a:t>
            </a:r>
            <a:r>
              <a:rPr lang="en-US" sz="2400" b="1" u="sng" dirty="0" err="1" smtClean="0">
                <a:latin typeface="Arial" pitchFamily="34" charset="0"/>
                <a:cs typeface="Arial" pitchFamily="34" charset="0"/>
              </a:rPr>
              <a:t>Há</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grandes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benefícios</a:t>
            </a:r>
            <a:r>
              <a:rPr lang="en-US" sz="2400" b="1" u="sng" dirty="0" smtClean="0">
                <a:latin typeface="Arial" pitchFamily="34" charset="0"/>
                <a:cs typeface="Arial" pitchFamily="34" charset="0"/>
              </a:rPr>
              <a:t> de </a:t>
            </a:r>
            <a:r>
              <a:rPr lang="en-US" sz="2400" b="1" u="sng" dirty="0" err="1" smtClean="0">
                <a:latin typeface="Arial" pitchFamily="34" charset="0"/>
                <a:cs typeface="Arial" pitchFamily="34" charset="0"/>
              </a:rPr>
              <a:t>confiar</a:t>
            </a:r>
            <a:r>
              <a:rPr lang="en-US" sz="2400" b="1" u="sng" dirty="0" smtClean="0">
                <a:latin typeface="Arial" pitchFamily="34" charset="0"/>
                <a:cs typeface="Arial" pitchFamily="34" charset="0"/>
              </a:rPr>
              <a:t> no </a:t>
            </a:r>
            <a:r>
              <a:rPr lang="en-US" sz="2400" b="1" u="sng" dirty="0" err="1" smtClean="0">
                <a:latin typeface="Arial" pitchFamily="34" charset="0"/>
                <a:cs typeface="Arial" pitchFamily="34" charset="0"/>
              </a:rPr>
              <a:t>Senhor</a:t>
            </a:r>
            <a:r>
              <a:rPr lang="en-US" sz="2400" b="1" u="sng" dirty="0" smtClean="0">
                <a:latin typeface="Arial" pitchFamily="34" charset="0"/>
                <a:cs typeface="Arial" pitchFamily="34" charset="0"/>
              </a:rPr>
              <a:t>.</a:t>
            </a:r>
          </a:p>
          <a:p>
            <a:r>
              <a:rPr lang="pt-BR" sz="2400" b="1" u="sng" dirty="0" smtClean="0">
                <a:latin typeface="Arial" pitchFamily="34" charset="0"/>
                <a:cs typeface="Arial" pitchFamily="34" charset="0"/>
              </a:rPr>
              <a:t>Verdade 3  - Medo é o resultado dos nossos pensamentos.</a:t>
            </a:r>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pt-BR" sz="2400" dirty="0"/>
          </a:p>
        </p:txBody>
      </p:sp>
    </p:spTree>
    <p:extLst>
      <p:ext uri="{BB962C8B-B14F-4D97-AF65-F5344CB8AC3E}">
        <p14:creationId xmlns:p14="http://schemas.microsoft.com/office/powerpoint/2010/main" val="16020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r>
              <a:rPr lang="pt-BR" sz="2400" dirty="0" smtClean="0">
                <a:latin typeface="Arial" pitchFamily="34" charset="0"/>
                <a:cs typeface="Arial" pitchFamily="34" charset="0"/>
              </a:rPr>
              <a:t>A preocupação com outros, desejando o seu bem é bom. Exemplo: Apostolo Paulo. </a:t>
            </a:r>
          </a:p>
          <a:p>
            <a:pPr marL="461963" indent="-461963">
              <a:spcBef>
                <a:spcPct val="20000"/>
              </a:spcBef>
              <a:buAutoNum type="arabicPeriod" startAt="2"/>
              <a:defRPr/>
            </a:pPr>
            <a:endParaRPr lang="pt-BR" sz="2400" b="1"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Filipenses 2:20</a:t>
            </a:r>
          </a:p>
          <a:p>
            <a:pPr algn="ctr">
              <a:spcBef>
                <a:spcPct val="20000"/>
              </a:spcBef>
              <a:defRPr/>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Porque a ninguém tenho de igual sentimento, que sinceramente cuide do vosso estado</a:t>
            </a:r>
            <a:r>
              <a:rPr lang="pt-BR" sz="2400" dirty="0" smtClean="0">
                <a:latin typeface="Arial" pitchFamily="34" charset="0"/>
                <a:cs typeface="Arial" pitchFamily="34" charset="0"/>
              </a:rPr>
              <a:t>.”</a:t>
            </a:r>
          </a:p>
          <a:p>
            <a:pPr marL="461963" indent="-461963">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Há muitas maneira erradas para enfrentar o medo. Todos elas terminam em derrota:</a:t>
            </a:r>
          </a:p>
          <a:p>
            <a:pPr marL="0" indent="0">
              <a:buNone/>
            </a:pPr>
            <a:endParaRPr lang="pt-BR" sz="2200" dirty="0" smtClean="0">
              <a:latin typeface="Arial" pitchFamily="34" charset="0"/>
              <a:cs typeface="Arial" pitchFamily="34" charset="0"/>
            </a:endParaRPr>
          </a:p>
          <a:p>
            <a:pPr marL="457200" indent="-457200">
              <a:buFont typeface="+mj-lt"/>
              <a:buAutoNum type="arabicPeriod"/>
            </a:pPr>
            <a:r>
              <a:rPr lang="pt-BR" sz="2200" b="1" dirty="0" smtClean="0">
                <a:latin typeface="Arial" pitchFamily="34" charset="0"/>
                <a:cs typeface="Arial" pitchFamily="34" charset="0"/>
              </a:rPr>
              <a:t>Distração </a:t>
            </a:r>
            <a:r>
              <a:rPr lang="pt-BR" sz="2200" dirty="0" smtClean="0">
                <a:latin typeface="Arial" pitchFamily="34" charset="0"/>
                <a:cs typeface="Arial" pitchFamily="34" charset="0"/>
              </a:rPr>
              <a:t>(Substituição): começar, fazer ou pensar em outra coisa.</a:t>
            </a:r>
          </a:p>
          <a:p>
            <a:pPr marL="457200" indent="-457200">
              <a:buFont typeface="+mj-lt"/>
              <a:buAutoNum type="arabicPeriod"/>
            </a:pPr>
            <a:r>
              <a:rPr lang="pt-BR" sz="2200" b="1" dirty="0" smtClean="0">
                <a:latin typeface="Arial" pitchFamily="34" charset="0"/>
                <a:cs typeface="Arial" pitchFamily="34" charset="0"/>
              </a:rPr>
              <a:t>Explosão</a:t>
            </a:r>
            <a:r>
              <a:rPr lang="pt-BR" sz="2200" dirty="0" smtClean="0">
                <a:latin typeface="Arial" pitchFamily="34" charset="0"/>
                <a:cs typeface="Arial" pitchFamily="34" charset="0"/>
              </a:rPr>
              <a:t>: Deixar nossa ira tomar o lugar do medo.</a:t>
            </a:r>
          </a:p>
          <a:p>
            <a:pPr marL="457200" indent="-457200">
              <a:buFont typeface="+mj-lt"/>
              <a:buAutoNum type="arabicPeriod"/>
            </a:pPr>
            <a:r>
              <a:rPr lang="pt-BR" sz="2200" b="1" dirty="0" smtClean="0">
                <a:latin typeface="Arial" pitchFamily="34" charset="0"/>
                <a:cs typeface="Arial" pitchFamily="34" charset="0"/>
              </a:rPr>
              <a:t>Isolar-se</a:t>
            </a:r>
            <a:r>
              <a:rPr lang="pt-BR" sz="2200" dirty="0" smtClean="0">
                <a:latin typeface="Arial" pitchFamily="34" charset="0"/>
                <a:cs typeface="Arial" pitchFamily="34" charset="0"/>
              </a:rPr>
              <a:t>: Ficar dentro de casa, evitar situações.</a:t>
            </a:r>
          </a:p>
          <a:p>
            <a:pPr marL="457200" indent="-457200">
              <a:buFont typeface="+mj-lt"/>
              <a:buAutoNum type="arabicPeriod"/>
            </a:pPr>
            <a:r>
              <a:rPr lang="pt-BR" sz="2200" b="1" dirty="0" smtClean="0">
                <a:latin typeface="Arial" pitchFamily="34" charset="0"/>
                <a:cs typeface="Arial" pitchFamily="34" charset="0"/>
              </a:rPr>
              <a:t>Confiança nas coisas erradas</a:t>
            </a:r>
            <a:r>
              <a:rPr lang="pt-BR" sz="2200" dirty="0" smtClean="0">
                <a:latin typeface="Arial" pitchFamily="34" charset="0"/>
                <a:cs typeface="Arial" pitchFamily="34" charset="0"/>
              </a:rPr>
              <a:t>: Confiando em qualquer coisa que não seja Deus. </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Poder - Força Física </a:t>
            </a:r>
          </a:p>
          <a:p>
            <a:pPr marL="0" indent="0">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Salmos 20:7</a:t>
            </a:r>
          </a:p>
          <a:p>
            <a:pPr marL="0" indent="0" algn="ctr">
              <a:buNone/>
            </a:pPr>
            <a:r>
              <a:rPr lang="pt-BR" sz="2100" dirty="0" smtClean="0">
                <a:latin typeface="Arial" pitchFamily="34" charset="0"/>
                <a:cs typeface="Arial" pitchFamily="34" charset="0"/>
              </a:rPr>
              <a:t> “</a:t>
            </a:r>
            <a:r>
              <a:rPr lang="pt-BR" sz="2100" i="1" dirty="0" smtClean="0">
                <a:latin typeface="Arial" pitchFamily="34" charset="0"/>
                <a:cs typeface="Arial" pitchFamily="34" charset="0"/>
              </a:rPr>
              <a:t>Uns confiam em carros e outros em cavalos, mas nós faremos menção do nome do SENHOR nosso Deus</a:t>
            </a:r>
            <a:r>
              <a:rPr lang="pt-BR" sz="2100" dirty="0" smtClean="0">
                <a:latin typeface="Arial" pitchFamily="34" charset="0"/>
                <a:cs typeface="Arial" pitchFamily="34" charset="0"/>
              </a:rPr>
              <a:t>.”</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Próprio Esforço e Habilidade</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Salmos 44:6</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Pois eu não confiarei no meu arco, nem a minha espada me salvará</a:t>
            </a:r>
            <a:r>
              <a:rPr lang="pt-BR" sz="2100" dirty="0" smtClean="0">
                <a:latin typeface="Arial" pitchFamily="34" charset="0"/>
                <a:cs typeface="Arial" pitchFamily="34" charset="0"/>
              </a:rPr>
              <a:t>.”</a:t>
            </a:r>
          </a:p>
          <a:p>
            <a:pPr marL="0" indent="0">
              <a:buNone/>
            </a:pPr>
            <a:endParaRPr lang="pt-BR" sz="21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Riquezas</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Salmos 49:6</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Aqueles que confiam na sua fazenda, e se gloriam na multidão das suas riquezas</a:t>
            </a:r>
            <a:r>
              <a:rPr lang="pt-BR" sz="2100" dirty="0" smtClean="0">
                <a:latin typeface="Arial" pitchFamily="34" charset="0"/>
                <a:cs typeface="Arial" pitchFamily="34" charset="0"/>
              </a:rPr>
              <a:t>.”</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Marcus 10:24</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E os discípulos se admiraram destas suas palavras; mas Jesus, tornando a falar, disse-lhes: Filhos, quão difícil é, para os que confiam nas riquezas, entrar no reino de Deus!</a:t>
            </a:r>
            <a:r>
              <a:rPr lang="pt-BR" sz="2100" dirty="0" smtClean="0">
                <a:latin typeface="Arial" pitchFamily="34" charset="0"/>
                <a:cs typeface="Arial" pitchFamily="34" charset="0"/>
              </a:rPr>
              <a:t>”</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Homem</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Salmos 118:8 </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É melhor confiar no SENHOR do que confiar no homem.</a:t>
            </a:r>
            <a:r>
              <a:rPr lang="pt-BR" sz="2100" dirty="0" smtClean="0">
                <a:latin typeface="Arial" pitchFamily="34" charset="0"/>
                <a:cs typeface="Arial" pitchFamily="34" charset="0"/>
              </a:rPr>
              <a:t>”</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Jeremias 17:5</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Assim diz o SENHOR: Maldito o homem que confia no homem, e faz da carne o seu braço, e aparta o seu coração do SENHOR!</a:t>
            </a:r>
            <a:r>
              <a:rPr lang="pt-BR" sz="2100" dirty="0" smtClean="0">
                <a:latin typeface="Arial" pitchFamily="34" charset="0"/>
                <a:cs typeface="Arial" pitchFamily="34" charset="0"/>
              </a:rPr>
              <a:t>”</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Amigos</a:t>
            </a:r>
          </a:p>
          <a:p>
            <a:pPr marL="0" indent="0" algn="ctr">
              <a:buNone/>
            </a:pPr>
            <a:endParaRPr lang="pt-BR" sz="1400" b="1"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Salmos 41:9</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Até o meu próprio amigo íntimo, em quem eu tanto confiava, que comia do meu pão, levantou contra mim o seu calcanhar</a:t>
            </a:r>
            <a:r>
              <a:rPr lang="pt-BR" sz="2100" dirty="0" smtClean="0">
                <a:latin typeface="Arial" pitchFamily="34" charset="0"/>
                <a:cs typeface="Arial" pitchFamily="34" charset="0"/>
              </a:rPr>
              <a:t>.”</a:t>
            </a:r>
          </a:p>
          <a:p>
            <a:pPr marL="0" indent="0" algn="ctr">
              <a:buNone/>
            </a:pPr>
            <a:endParaRPr lang="pt-BR" sz="2100" b="1"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Desonestidade</a:t>
            </a:r>
          </a:p>
          <a:p>
            <a:pPr marL="0" indent="0" algn="ctr">
              <a:buNone/>
            </a:pPr>
            <a:endParaRPr lang="pt-BR" sz="1400" b="1"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Provérbios 25:19</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Como dente quebrado, e pé desconjuntado, é a confiança no desleal, no tempo da angústia.</a:t>
            </a:r>
            <a:r>
              <a:rPr lang="pt-BR" sz="2100" dirty="0" smtClean="0">
                <a:latin typeface="Arial" pitchFamily="34" charset="0"/>
                <a:cs typeface="Arial" pitchFamily="34" charset="0"/>
              </a:rPr>
              <a:t>”</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Mentiras</a:t>
            </a:r>
          </a:p>
          <a:p>
            <a:pPr marL="0" indent="0" algn="ctr">
              <a:buNone/>
            </a:pPr>
            <a:endParaRPr lang="pt-BR" sz="2100" b="1"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Jeremias 29:31</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Manda a todos os do cativeiro, dizendo: Assim diz o SENHOR acerca de </a:t>
            </a:r>
            <a:r>
              <a:rPr lang="pt-BR" sz="2100" i="1" dirty="0" err="1" smtClean="0">
                <a:latin typeface="Arial" pitchFamily="34" charset="0"/>
                <a:cs typeface="Arial" pitchFamily="34" charset="0"/>
              </a:rPr>
              <a:t>Semaías</a:t>
            </a:r>
            <a:r>
              <a:rPr lang="pt-BR" sz="2100" i="1" dirty="0" smtClean="0">
                <a:latin typeface="Arial" pitchFamily="34" charset="0"/>
                <a:cs typeface="Arial" pitchFamily="34" charset="0"/>
              </a:rPr>
              <a:t>, o </a:t>
            </a:r>
            <a:r>
              <a:rPr lang="pt-BR" sz="2100" i="1" dirty="0" err="1" smtClean="0">
                <a:latin typeface="Arial" pitchFamily="34" charset="0"/>
                <a:cs typeface="Arial" pitchFamily="34" charset="0"/>
              </a:rPr>
              <a:t>neelamita</a:t>
            </a:r>
            <a:r>
              <a:rPr lang="pt-BR" sz="2100" i="1" dirty="0" smtClean="0">
                <a:latin typeface="Arial" pitchFamily="34" charset="0"/>
                <a:cs typeface="Arial" pitchFamily="34" charset="0"/>
              </a:rPr>
              <a:t>: Porquanto </a:t>
            </a:r>
            <a:r>
              <a:rPr lang="pt-BR" sz="2100" i="1" dirty="0" err="1" smtClean="0">
                <a:latin typeface="Arial" pitchFamily="34" charset="0"/>
                <a:cs typeface="Arial" pitchFamily="34" charset="0"/>
              </a:rPr>
              <a:t>Semaías</a:t>
            </a:r>
            <a:r>
              <a:rPr lang="pt-BR" sz="2100" i="1" dirty="0" smtClean="0">
                <a:latin typeface="Arial" pitchFamily="34" charset="0"/>
                <a:cs typeface="Arial" pitchFamily="34" charset="0"/>
              </a:rPr>
              <a:t> vos profetizou, e eu não o enviei, e vos fez confiar em mentiras</a:t>
            </a:r>
            <a:r>
              <a:rPr lang="pt-BR" sz="2100" dirty="0" smtClean="0">
                <a:latin typeface="Arial" pitchFamily="34" charset="0"/>
                <a:cs typeface="Arial" pitchFamily="34" charset="0"/>
              </a:rPr>
              <a:t>.”</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Jeremias 13:25</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Esta será a tua sorte, a porção que te será medida por mim, diz o SENHOR; pois te esqueceste de mim, e confiaste em mentiras</a:t>
            </a:r>
            <a:r>
              <a:rPr lang="pt-BR" sz="2100" dirty="0" smtClean="0">
                <a:latin typeface="Arial" pitchFamily="34" charset="0"/>
                <a:cs typeface="Arial" pitchFamily="34" charset="0"/>
              </a:rPr>
              <a:t>.”</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lgn="ctr">
              <a:buNone/>
            </a:pPr>
            <a:endParaRPr lang="pt-BR" sz="2100" b="1"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Si Mesmo</a:t>
            </a:r>
          </a:p>
          <a:p>
            <a:pPr marL="0" indent="0" algn="ctr">
              <a:buNone/>
            </a:pPr>
            <a:endParaRPr lang="pt-BR" sz="2100" b="1"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Lucas 18:9</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E disse também esta parábola a uns que confiavam em si mesmos, crendo que eram justos, e desprezavam os outros</a:t>
            </a:r>
            <a:r>
              <a:rPr lang="pt-BR" sz="2100" dirty="0" smtClean="0">
                <a:latin typeface="Arial" pitchFamily="34" charset="0"/>
                <a:cs typeface="Arial" pitchFamily="34" charset="0"/>
              </a:rPr>
              <a:t>.”</a:t>
            </a:r>
          </a:p>
          <a:p>
            <a:pPr marL="0" indent="0" algn="ctr">
              <a:buNone/>
            </a:pPr>
            <a:endParaRPr lang="pt-BR" sz="2100"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Provérbios 28:26</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O que confia no seu próprio coração é insensato, mas o que anda em sabedoria, será salvo</a:t>
            </a:r>
            <a:r>
              <a:rPr lang="pt-BR" sz="2100" dirty="0" smtClean="0">
                <a:latin typeface="Arial" pitchFamily="34" charset="0"/>
                <a:cs typeface="Arial" pitchFamily="34" charset="0"/>
              </a:rPr>
              <a:t>.”</a:t>
            </a:r>
          </a:p>
          <a:p>
            <a:pPr marL="0" indent="0" algn="ctr">
              <a:buNone/>
            </a:pPr>
            <a:endParaRPr lang="pt-BR" sz="2000" b="1"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r>
              <a:rPr lang="pt-BR" sz="2100" b="1" dirty="0" smtClean="0">
                <a:latin typeface="Arial" pitchFamily="34" charset="0"/>
                <a:cs typeface="Arial" pitchFamily="34" charset="0"/>
              </a:rPr>
              <a:t>Não devemos confiar em...</a:t>
            </a:r>
          </a:p>
          <a:p>
            <a:pPr marL="0" indent="0">
              <a:buNone/>
            </a:pPr>
            <a:endParaRPr lang="pt-BR" sz="2100" dirty="0" smtClean="0">
              <a:latin typeface="Arial" pitchFamily="34" charset="0"/>
              <a:cs typeface="Arial" pitchFamily="34" charset="0"/>
            </a:endParaRPr>
          </a:p>
          <a:p>
            <a:pPr marL="0" indent="0" algn="ctr">
              <a:buNone/>
            </a:pPr>
            <a:r>
              <a:rPr lang="pt-BR" sz="2100" b="1" dirty="0" smtClean="0">
                <a:latin typeface="Arial" pitchFamily="34" charset="0"/>
                <a:cs typeface="Arial" pitchFamily="34" charset="0"/>
              </a:rPr>
              <a:t>Beleza</a:t>
            </a:r>
          </a:p>
          <a:p>
            <a:pPr marL="0" indent="0" algn="ctr">
              <a:buNone/>
            </a:pPr>
            <a:endParaRPr lang="pt-BR" sz="2100" b="1" dirty="0" smtClean="0">
              <a:latin typeface="Arial" pitchFamily="34" charset="0"/>
              <a:cs typeface="Arial" pitchFamily="34" charset="0"/>
            </a:endParaRPr>
          </a:p>
          <a:p>
            <a:pPr marL="0" indent="0" algn="ctr">
              <a:buNone/>
            </a:pPr>
            <a:r>
              <a:rPr lang="pt-BR" sz="2100" dirty="0" smtClean="0">
                <a:latin typeface="Arial" pitchFamily="34" charset="0"/>
                <a:cs typeface="Arial" pitchFamily="34" charset="0"/>
              </a:rPr>
              <a:t>Ezequiel 16:15</a:t>
            </a:r>
          </a:p>
          <a:p>
            <a:pPr marL="0" indent="0" algn="ctr">
              <a:buNone/>
            </a:pPr>
            <a:r>
              <a:rPr lang="pt-BR" sz="2100" dirty="0" smtClean="0">
                <a:latin typeface="Arial" pitchFamily="34" charset="0"/>
                <a:cs typeface="Arial" pitchFamily="34" charset="0"/>
              </a:rPr>
              <a:t>“</a:t>
            </a:r>
            <a:r>
              <a:rPr lang="pt-BR" sz="2100" i="1" dirty="0" smtClean="0">
                <a:latin typeface="Arial" pitchFamily="34" charset="0"/>
                <a:cs typeface="Arial" pitchFamily="34" charset="0"/>
              </a:rPr>
              <a:t>Mas confiaste na tua formosura, e te corrompeste por causa da tua fama, e prostituías-te a todo o que passava, para seres dele</a:t>
            </a:r>
            <a:r>
              <a:rPr lang="pt-BR" sz="2100" dirty="0" smtClean="0">
                <a:latin typeface="Arial" pitchFamily="34" charset="0"/>
                <a:cs typeface="Arial" pitchFamily="34" charset="0"/>
              </a:rPr>
              <a:t>.” </a:t>
            </a:r>
            <a:endParaRPr lang="pt-BR" sz="2100" b="1"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Autofit/>
          </a:bodyPr>
          <a:lstStyle/>
          <a:p>
            <a:pPr algn="ctr">
              <a:buNone/>
            </a:pPr>
            <a:r>
              <a:rPr lang="pt-BR" sz="2000" b="1" u="sng" dirty="0" smtClean="0">
                <a:latin typeface="Arial" pitchFamily="34" charset="0"/>
                <a:cs typeface="Arial" pitchFamily="34" charset="0"/>
              </a:rPr>
              <a:t>Verdade 4  - Não devemos confiar nas coisas erradas.</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graphicFrame>
        <p:nvGraphicFramePr>
          <p:cNvPr id="6" name="Table 5"/>
          <p:cNvGraphicFramePr>
            <a:graphicFrameLocks noGrp="1"/>
          </p:cNvGraphicFramePr>
          <p:nvPr/>
        </p:nvGraphicFramePr>
        <p:xfrm>
          <a:off x="179512" y="2023864"/>
          <a:ext cx="8640960" cy="1188720"/>
        </p:xfrm>
        <a:graphic>
          <a:graphicData uri="http://schemas.openxmlformats.org/drawingml/2006/table">
            <a:tbl>
              <a:tblPr firstRow="1" bandRow="1">
                <a:tableStyleId>{5C22544A-7EE6-4342-B048-85BDC9FD1C3A}</a:tableStyleId>
              </a:tblPr>
              <a:tblGrid>
                <a:gridCol w="3528392">
                  <a:extLst>
                    <a:ext uri="{9D8B030D-6E8A-4147-A177-3AD203B41FA5}">
                      <a16:colId xmlns="" xmlns:a16="http://schemas.microsoft.com/office/drawing/2014/main" val="20000"/>
                    </a:ext>
                  </a:extLst>
                </a:gridCol>
                <a:gridCol w="5112568">
                  <a:extLst>
                    <a:ext uri="{9D8B030D-6E8A-4147-A177-3AD203B41FA5}">
                      <a16:colId xmlns="" xmlns:a16="http://schemas.microsoft.com/office/drawing/2014/main" val="20001"/>
                    </a:ext>
                  </a:extLst>
                </a:gridCol>
              </a:tblGrid>
              <a:tr h="370840">
                <a:tc gridSpan="2">
                  <a:txBody>
                    <a:bodyPr/>
                    <a:lstStyle/>
                    <a:p>
                      <a:pPr marL="0" indent="0" algn="ctr">
                        <a:buNone/>
                      </a:pPr>
                      <a:r>
                        <a:rPr lang="pt-BR" sz="2000" b="1" dirty="0" smtClean="0">
                          <a:latin typeface="Arial" pitchFamily="34" charset="0"/>
                          <a:cs typeface="Arial" pitchFamily="34" charset="0"/>
                        </a:rPr>
                        <a:t>Como</a:t>
                      </a:r>
                      <a:r>
                        <a:rPr lang="pt-BR" sz="2000" b="1" baseline="0" dirty="0" smtClean="0">
                          <a:latin typeface="Arial" pitchFamily="34" charset="0"/>
                          <a:cs typeface="Arial" pitchFamily="34" charset="0"/>
                        </a:rPr>
                        <a:t> Está Enfrentando o Medo?</a:t>
                      </a:r>
                      <a:endParaRPr lang="pt-BR" sz="2000" b="1" dirty="0" smtClean="0">
                        <a:latin typeface="Arial" pitchFamily="34" charset="0"/>
                        <a:cs typeface="Arial" pitchFamily="34" charset="0"/>
                      </a:endParaRPr>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marL="514350" lvl="0" indent="-514350">
                        <a:spcBef>
                          <a:spcPct val="20000"/>
                        </a:spcBef>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Distração (Substituição): </a:t>
                      </a:r>
                      <a:endPar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a:tc>
                <a:tc>
                  <a:txBody>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Explosão: </a:t>
                      </a: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pt-BR" sz="2000" dirty="0" smtClean="0">
                          <a:latin typeface="Arial" pitchFamily="34" charset="0"/>
                          <a:cs typeface="Arial" pitchFamily="34" charset="0"/>
                        </a:rPr>
                        <a:t>   Isolar-se: </a:t>
                      </a:r>
                      <a:endPar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Confiança nas coisas erradas</a:t>
                      </a:r>
                    </a:p>
                  </a:txBody>
                  <a:tcPr/>
                </a:tc>
                <a:extLst>
                  <a:ext uri="{0D108BD9-81ED-4DB2-BD59-A6C34878D82A}">
                    <a16:rowId xmlns="" xmlns:a16="http://schemas.microsoft.com/office/drawing/2014/main" val="10002"/>
                  </a:ext>
                </a:extLst>
              </a:tr>
            </a:tbl>
          </a:graphicData>
        </a:graphic>
      </p:graphicFrame>
      <p:graphicFrame>
        <p:nvGraphicFramePr>
          <p:cNvPr id="8" name="Table 7"/>
          <p:cNvGraphicFramePr>
            <a:graphicFrameLocks noGrp="1"/>
          </p:cNvGraphicFramePr>
          <p:nvPr/>
        </p:nvGraphicFramePr>
        <p:xfrm>
          <a:off x="251520" y="3573016"/>
          <a:ext cx="8640960" cy="1981200"/>
        </p:xfrm>
        <a:graphic>
          <a:graphicData uri="http://schemas.openxmlformats.org/drawingml/2006/table">
            <a:tbl>
              <a:tblPr firstRow="1" bandRow="1">
                <a:tableStyleId>{5C22544A-7EE6-4342-B048-85BDC9FD1C3A}</a:tableStyleId>
              </a:tblPr>
              <a:tblGrid>
                <a:gridCol w="3528392">
                  <a:extLst>
                    <a:ext uri="{9D8B030D-6E8A-4147-A177-3AD203B41FA5}">
                      <a16:colId xmlns="" xmlns:a16="http://schemas.microsoft.com/office/drawing/2014/main" val="20000"/>
                    </a:ext>
                  </a:extLst>
                </a:gridCol>
                <a:gridCol w="5112568">
                  <a:extLst>
                    <a:ext uri="{9D8B030D-6E8A-4147-A177-3AD203B41FA5}">
                      <a16:colId xmlns="" xmlns:a16="http://schemas.microsoft.com/office/drawing/2014/main" val="20001"/>
                    </a:ext>
                  </a:extLst>
                </a:gridCol>
              </a:tblGrid>
              <a:tr h="370840">
                <a:tc gridSpan="2">
                  <a:txBody>
                    <a:bodyPr/>
                    <a:lstStyle/>
                    <a:p>
                      <a:pPr marL="0" indent="0" algn="ctr">
                        <a:buNone/>
                      </a:pPr>
                      <a:r>
                        <a:rPr lang="pt-BR" sz="2000" b="1" dirty="0" smtClean="0">
                          <a:latin typeface="Arial" pitchFamily="34" charset="0"/>
                          <a:cs typeface="Arial" pitchFamily="34" charset="0"/>
                        </a:rPr>
                        <a:t>No Que Está Confiando?</a:t>
                      </a:r>
                      <a:r>
                        <a:rPr lang="pt-BR" sz="2000" dirty="0" smtClean="0">
                          <a:latin typeface="Arial" pitchFamily="34" charset="0"/>
                          <a:cs typeface="Arial" pitchFamily="34" charset="0"/>
                        </a:rPr>
                        <a:t> </a:t>
                      </a:r>
                      <a:endParaRPr lang="pt-BR" sz="2000" b="1" dirty="0" smtClean="0">
                        <a:latin typeface="Arial" pitchFamily="34" charset="0"/>
                        <a:cs typeface="Arial" pitchFamily="34" charset="0"/>
                      </a:endParaRPr>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marL="514350" lvl="0" indent="-514350">
                        <a:spcBef>
                          <a:spcPct val="20000"/>
                        </a:spcBef>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Poder – Força Física</a:t>
                      </a:r>
                      <a:endPar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a:tc>
                <a:tc>
                  <a:txBody>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Próprio Esforço e Habilidade Riquezas</a:t>
                      </a:r>
                      <a:r>
                        <a:rPr lang="pt-BR" sz="2000" dirty="0" smtClean="0">
                          <a:latin typeface="Arial" pitchFamily="34" charset="0"/>
                          <a:cs typeface="Arial" pitchFamily="34" charset="0"/>
                        </a:rPr>
                        <a:t>.</a:t>
                      </a: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pt-BR" sz="2000" dirty="0" smtClean="0">
                          <a:latin typeface="Arial" pitchFamily="34" charset="0"/>
                          <a:cs typeface="Arial" pitchFamily="34" charset="0"/>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Homem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Amigos</a:t>
                      </a:r>
                      <a:endParaRPr lang="pt-BR" sz="2000" dirty="0" smtClean="0">
                        <a:latin typeface="Arial" pitchFamily="34" charset="0"/>
                        <a:cs typeface="Arial" pitchFamily="34" charset="0"/>
                      </a:endParaRPr>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Desonestidade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Mentiras</a:t>
                      </a:r>
                      <a:endParaRPr lang="pt-BR" sz="2000" dirty="0" smtClean="0">
                        <a:latin typeface="Arial" pitchFamily="34" charset="0"/>
                        <a:cs typeface="Arial" pitchFamily="34" charset="0"/>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Beleza</a:t>
                      </a:r>
                      <a:endParaRPr lang="pt-BR" sz="2000" dirty="0" smtClean="0">
                        <a:latin typeface="Arial" pitchFamily="34" charset="0"/>
                        <a:cs typeface="Arial" pitchFamily="34" charset="0"/>
                      </a:endParaRPr>
                    </a:p>
                  </a:txBody>
                  <a:tcPr/>
                </a:tc>
                <a:tc>
                  <a:txBody>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Si Mesmo</a:t>
                      </a:r>
                    </a:p>
                  </a:txBody>
                  <a:tcPr/>
                </a:tc>
                <a:extLst>
                  <a:ext uri="{0D108BD9-81ED-4DB2-BD59-A6C34878D82A}">
                    <a16:rowId xmlns="" xmlns:a16="http://schemas.microsoft.com/office/drawing/2014/main" val="10004"/>
                  </a:ext>
                </a:extLst>
              </a:tr>
            </a:tbl>
          </a:graphicData>
        </a:graphic>
      </p:graphicFrame>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5  - Pensamentos positivos são essenciais para ter vitória.</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0" indent="0" algn="just" eaLnBrk="0" fontAlgn="base" hangingPunct="0">
              <a:spcBef>
                <a:spcPct val="0"/>
              </a:spcBef>
              <a:spcAft>
                <a:spcPct val="0"/>
              </a:spcAft>
              <a:buNone/>
            </a:pPr>
            <a:r>
              <a:rPr lang="pt-BR" sz="2000" dirty="0" smtClean="0">
                <a:latin typeface="Arial" pitchFamily="34" charset="0"/>
                <a:ea typeface="Times New Roman" pitchFamily="18" charset="0"/>
                <a:cs typeface="Arial" pitchFamily="34" charset="0"/>
              </a:rPr>
              <a:t>No lugar de pensamentos negativos que levam para o medo, devemos nos concentrar sobre os pensamentos positivos. Quando combinado com os sentimentos certos (Fil. 4:6-7), que serão discutidos com os SENTIMENTOS CERTOS, temos a garantia que o Deus de </a:t>
            </a:r>
            <a:r>
              <a:rPr lang="pt-BR" sz="2000" u="sng" dirty="0" smtClean="0">
                <a:latin typeface="Arial" pitchFamily="34" charset="0"/>
                <a:ea typeface="Times New Roman" pitchFamily="18" charset="0"/>
                <a:cs typeface="Arial" pitchFamily="34" charset="0"/>
              </a:rPr>
              <a:t>paz</a:t>
            </a:r>
            <a:r>
              <a:rPr lang="pt-BR" sz="2000" dirty="0" smtClean="0">
                <a:latin typeface="Arial" pitchFamily="34" charset="0"/>
                <a:ea typeface="Times New Roman" pitchFamily="18" charset="0"/>
                <a:cs typeface="Arial" pitchFamily="34" charset="0"/>
              </a:rPr>
              <a:t> será conosco.</a:t>
            </a:r>
          </a:p>
          <a:p>
            <a:pPr lvl="0" algn="ctr" eaLnBrk="0" fontAlgn="base" hangingPunct="0">
              <a:spcBef>
                <a:spcPct val="0"/>
              </a:spcBef>
              <a:spcAft>
                <a:spcPct val="0"/>
              </a:spcAft>
              <a:buNone/>
            </a:pPr>
            <a:endParaRPr lang="pt-BR" sz="2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buNone/>
            </a:pPr>
            <a:r>
              <a:rPr lang="pt-BR" sz="2000" dirty="0" smtClean="0">
                <a:latin typeface="Arial" pitchFamily="34" charset="0"/>
                <a:ea typeface="Times New Roman" pitchFamily="18" charset="0"/>
                <a:cs typeface="Arial" pitchFamily="34" charset="0"/>
              </a:rPr>
              <a:t>Filipenses 4:8-9, </a:t>
            </a:r>
          </a:p>
          <a:p>
            <a:pPr marL="0" indent="0" algn="ctr">
              <a:buNone/>
            </a:pPr>
            <a:r>
              <a:rPr lang="pt-BR" sz="2000" dirty="0" smtClean="0">
                <a:latin typeface="Arial" pitchFamily="34" charset="0"/>
                <a:ea typeface="Times New Roman" pitchFamily="18" charset="0"/>
                <a:cs typeface="Arial" pitchFamily="34" charset="0"/>
              </a:rPr>
              <a:t>“</a:t>
            </a:r>
            <a:r>
              <a:rPr lang="pt-BR" sz="2000" i="1" baseline="30000" dirty="0" smtClean="0">
                <a:latin typeface="Arial" pitchFamily="34" charset="0"/>
                <a:cs typeface="Arial" pitchFamily="34" charset="0"/>
              </a:rPr>
              <a:t>8</a:t>
            </a:r>
            <a:r>
              <a:rPr lang="pt-BR" sz="2000" i="1" dirty="0" smtClean="0">
                <a:latin typeface="Arial" pitchFamily="34" charset="0"/>
                <a:cs typeface="Arial" pitchFamily="34" charset="0"/>
              </a:rPr>
              <a:t>Quanto ao mais, irmãos, tudo o que é verdadeiro, tudo o que é honesto, tudo o que é justo, tudo o que é puro, tudo o que é amável, tudo o que é de boa fama, se há alguma virtude, e se há algum louvor, nisso pensai. </a:t>
            </a:r>
            <a:r>
              <a:rPr lang="pt-BR" sz="2000" i="1" baseline="30000" dirty="0" smtClean="0">
                <a:latin typeface="Arial" pitchFamily="34" charset="0"/>
                <a:cs typeface="Arial" pitchFamily="34" charset="0"/>
              </a:rPr>
              <a:t>9</a:t>
            </a:r>
            <a:r>
              <a:rPr lang="pt-BR" sz="2000" i="1" dirty="0" smtClean="0">
                <a:latin typeface="Arial" pitchFamily="34" charset="0"/>
                <a:cs typeface="Arial" pitchFamily="34" charset="0"/>
              </a:rPr>
              <a:t>O que também aprendestes, e recebestes, e ouvistes, e vistes em mim, isso fazei; e o Deus de paz será convosco</a:t>
            </a:r>
            <a:r>
              <a:rPr lang="pt-BR" sz="2000" dirty="0" smtClean="0">
                <a:latin typeface="Arial" pitchFamily="34" charset="0"/>
                <a:cs typeface="Arial" pitchFamily="34" charset="0"/>
              </a:rPr>
              <a:t>”. </a:t>
            </a:r>
          </a:p>
          <a:p>
            <a:pPr>
              <a:buNone/>
            </a:pPr>
            <a:endParaRPr lang="pt-BR" sz="2000" b="1" u="sng"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r>
              <a:rPr lang="pt-BR" sz="2400" dirty="0" smtClean="0">
                <a:latin typeface="Arial" pitchFamily="34" charset="0"/>
                <a:cs typeface="Arial" pitchFamily="34" charset="0"/>
              </a:rPr>
              <a:t>A preocupação com outros, desejando o seu bem é bom. Exemplo: Apostolo Paulo. </a:t>
            </a:r>
          </a:p>
          <a:p>
            <a:pPr marL="461963" indent="-461963">
              <a:spcBef>
                <a:spcPct val="20000"/>
              </a:spcBef>
              <a:buAutoNum type="arabicPeriod" startAt="2"/>
              <a:defRPr/>
            </a:pPr>
            <a:endParaRPr lang="pt-BR" sz="2400" b="1"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Gálatas 4:19</a:t>
            </a:r>
          </a:p>
          <a:p>
            <a:pPr algn="ctr">
              <a:spcBef>
                <a:spcPct val="20000"/>
              </a:spcBef>
              <a:defRPr/>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Meus filhinhos, por quem de novo sinto as dores de parto, até que Cristo seja formado em vós</a:t>
            </a:r>
            <a:r>
              <a:rPr lang="pt-BR" sz="2400" dirty="0" smtClean="0">
                <a:latin typeface="Arial" pitchFamily="34" charset="0"/>
                <a:cs typeface="Arial" pitchFamily="34" charset="0"/>
              </a:rPr>
              <a:t>.”</a:t>
            </a:r>
          </a:p>
          <a:p>
            <a:pPr marL="461963" indent="-461963">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5  - Pensamentos positivos são essenciais para ter vitória.</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Devemos mudar nossos pensamentos negativos de dúvidas e incertezas para confiança e fé em Deus.</a:t>
            </a:r>
          </a:p>
          <a:p>
            <a:pPr marL="0" lvl="1" indent="0">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Jesus ensinou que o medo indica pouca fé.</a:t>
            </a:r>
          </a:p>
          <a:p>
            <a:pPr marL="0" lvl="1" indent="0">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Quando os discípulos estavam com medo da tempestade no mar:</a:t>
            </a:r>
          </a:p>
          <a:p>
            <a:pPr marL="0" lvl="1" indent="0">
              <a:buNone/>
            </a:pPr>
            <a:r>
              <a:rPr lang="pt-BR" sz="2200" dirty="0" smtClean="0">
                <a:latin typeface="Arial" pitchFamily="34" charset="0"/>
                <a:cs typeface="Arial" pitchFamily="34" charset="0"/>
              </a:rPr>
              <a:t>Mateus 8:25-26 “</a:t>
            </a:r>
            <a:r>
              <a:rPr lang="pt-BR" sz="2200" i="1" baseline="30000" dirty="0" smtClean="0">
                <a:latin typeface="Arial" pitchFamily="34" charset="0"/>
                <a:cs typeface="Arial" pitchFamily="34" charset="0"/>
              </a:rPr>
              <a:t>25</a:t>
            </a:r>
            <a:r>
              <a:rPr lang="pt-BR" sz="2200" i="1" dirty="0" smtClean="0">
                <a:latin typeface="Arial" pitchFamily="34" charset="0"/>
                <a:cs typeface="Arial" pitchFamily="34" charset="0"/>
              </a:rPr>
              <a:t>E os seus discípulos, aproximando-se, o despertaram, dizendo: Senhor, salva-nos! que perecemos. </a:t>
            </a:r>
            <a:r>
              <a:rPr lang="pt-BR" sz="2200" i="1" baseline="30000" dirty="0" smtClean="0">
                <a:latin typeface="Arial" pitchFamily="34" charset="0"/>
                <a:cs typeface="Arial" pitchFamily="34" charset="0"/>
              </a:rPr>
              <a:t>26</a:t>
            </a:r>
            <a:r>
              <a:rPr lang="pt-BR" sz="2200" i="1" dirty="0" smtClean="0">
                <a:latin typeface="Arial" pitchFamily="34" charset="0"/>
                <a:cs typeface="Arial" pitchFamily="34" charset="0"/>
              </a:rPr>
              <a:t>E ele disse-lhes: Por que temeis, homens de pouca fé? Então, levantando-se, repreendeu os ventos e o mar, e seguiu-se uma grande bonança</a:t>
            </a:r>
            <a:r>
              <a:rPr lang="pt-BR" sz="2200" dirty="0" smtClean="0">
                <a:latin typeface="Arial" pitchFamily="34" charset="0"/>
                <a:cs typeface="Arial" pitchFamily="34" charset="0"/>
              </a:rPr>
              <a:t>.”  </a:t>
            </a:r>
          </a:p>
          <a:p>
            <a:pPr>
              <a:buNone/>
            </a:pPr>
            <a:endParaRPr lang="pt-BR" sz="2000" b="1" u="sng"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5  - Pensamentos positivos são essenciais para ter vitória.</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Devemos mudar nossos pensamentos negativos de duvidas e incertezas para confiança e fé em Deus.</a:t>
            </a:r>
          </a:p>
          <a:p>
            <a:pPr marL="0" lvl="1" indent="0">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Jesus ensinou que o medo indica pouca fé.</a:t>
            </a:r>
          </a:p>
          <a:p>
            <a:pPr marL="0" lvl="1" indent="0">
              <a:buNone/>
            </a:pPr>
            <a:endParaRPr lang="pt-BR" sz="2200"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Quando Pedro vacilou quando estava caminhando sobre as águas: </a:t>
            </a:r>
          </a:p>
          <a:p>
            <a:pPr marL="0" lvl="1" indent="0">
              <a:buNone/>
            </a:pPr>
            <a:r>
              <a:rPr lang="pt-BR" sz="2200" dirty="0" smtClean="0">
                <a:latin typeface="Arial" pitchFamily="34" charset="0"/>
                <a:cs typeface="Arial" pitchFamily="34" charset="0"/>
              </a:rPr>
              <a:t>Mateus 14:30-31  “</a:t>
            </a:r>
            <a:r>
              <a:rPr lang="pt-BR" sz="2200" i="1" baseline="30000" dirty="0" smtClean="0">
                <a:latin typeface="Arial" pitchFamily="34" charset="0"/>
                <a:cs typeface="Arial" pitchFamily="34" charset="0"/>
              </a:rPr>
              <a:t>30</a:t>
            </a:r>
            <a:r>
              <a:rPr lang="pt-BR" sz="2200" i="1" dirty="0" smtClean="0">
                <a:latin typeface="Arial" pitchFamily="34" charset="0"/>
                <a:cs typeface="Arial" pitchFamily="34" charset="0"/>
              </a:rPr>
              <a:t>Mas, sentindo o vento forte, teve medo; e, começando a ir para o fundo, clamou, dizendo: Senhor, salva-me! </a:t>
            </a:r>
            <a:r>
              <a:rPr lang="pt-BR" sz="2200" i="1" baseline="30000" dirty="0" smtClean="0">
                <a:latin typeface="Arial" pitchFamily="34" charset="0"/>
                <a:cs typeface="Arial" pitchFamily="34" charset="0"/>
              </a:rPr>
              <a:t>31</a:t>
            </a:r>
            <a:r>
              <a:rPr lang="pt-BR" sz="2200" i="1" dirty="0" smtClean="0">
                <a:latin typeface="Arial" pitchFamily="34" charset="0"/>
                <a:cs typeface="Arial" pitchFamily="34" charset="0"/>
              </a:rPr>
              <a:t>E logo Jesus, estendendo a mão, segurou-o, e disse-lhe: Homem de pouca fé, por que duvidaste?”</a:t>
            </a:r>
          </a:p>
          <a:p>
            <a:pPr>
              <a:buNone/>
            </a:pPr>
            <a:endParaRPr lang="pt-BR" sz="2000" b="1" u="sng"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5  - Pensamentos positivos são essenciais para ter vitória.</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Devemos mudar nossos pensamentos negativos de duvidas e incertezas para confiança e fé em Deus.</a:t>
            </a:r>
          </a:p>
          <a:p>
            <a:pPr marL="0" lvl="1" indent="0">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Jesus ensinou que o medo indica pouca fé.</a:t>
            </a:r>
          </a:p>
          <a:p>
            <a:pPr marL="0" lvl="1" indent="0">
              <a:buNone/>
            </a:pPr>
            <a:endParaRPr lang="pt-BR" sz="2200" dirty="0" smtClean="0">
              <a:latin typeface="Arial" pitchFamily="34" charset="0"/>
              <a:cs typeface="Arial" pitchFamily="34" charset="0"/>
            </a:endParaRPr>
          </a:p>
          <a:p>
            <a:pPr marL="0" indent="0">
              <a:buNone/>
            </a:pPr>
            <a:r>
              <a:rPr lang="pt-PT" sz="2200" dirty="0" smtClean="0">
                <a:latin typeface="Arial" pitchFamily="34" charset="0"/>
                <a:cs typeface="Arial" pitchFamily="34" charset="0"/>
              </a:rPr>
              <a:t>Quando Jesus incentivou os discipulos a confiar nele:</a:t>
            </a:r>
          </a:p>
          <a:p>
            <a:pPr marL="0" indent="0">
              <a:buNone/>
            </a:pPr>
            <a:r>
              <a:rPr lang="pt-BR" sz="2200" dirty="0" smtClean="0">
                <a:latin typeface="Arial" pitchFamily="34" charset="0"/>
                <a:cs typeface="Arial" pitchFamily="34" charset="0"/>
              </a:rPr>
              <a:t>Lucas 12:27-28  “</a:t>
            </a:r>
            <a:r>
              <a:rPr lang="pt-BR" sz="2200" baseline="30000" dirty="0" smtClean="0">
                <a:latin typeface="Arial" pitchFamily="34" charset="0"/>
                <a:cs typeface="Arial" pitchFamily="34" charset="0"/>
              </a:rPr>
              <a:t>27</a:t>
            </a:r>
            <a:r>
              <a:rPr lang="pt-BR" sz="2200" dirty="0" smtClean="0">
                <a:latin typeface="Arial" pitchFamily="34" charset="0"/>
                <a:cs typeface="Arial" pitchFamily="34" charset="0"/>
              </a:rPr>
              <a:t>Considerai os lírios, como eles crescem; não trabalham, nem fiam; e digo-vos que nem ainda Salomão, em toda a sua glória, se vestiu como um deles. </a:t>
            </a:r>
            <a:r>
              <a:rPr lang="pt-BR" sz="2200" baseline="30000" dirty="0" smtClean="0">
                <a:latin typeface="Arial" pitchFamily="34" charset="0"/>
                <a:cs typeface="Arial" pitchFamily="34" charset="0"/>
              </a:rPr>
              <a:t>28</a:t>
            </a:r>
            <a:r>
              <a:rPr lang="pt-BR" sz="2200" dirty="0" smtClean="0">
                <a:latin typeface="Arial" pitchFamily="34" charset="0"/>
                <a:cs typeface="Arial" pitchFamily="34" charset="0"/>
              </a:rPr>
              <a:t>E, se Deus assim veste a erva que hoje está no campo e amanhã é lançada no forno, quanto mais a vós</a:t>
            </a:r>
            <a:r>
              <a:rPr lang="pt-BR" sz="2200" u="sng" dirty="0" smtClean="0">
                <a:latin typeface="Arial" pitchFamily="34" charset="0"/>
                <a:cs typeface="Arial" pitchFamily="34" charset="0"/>
              </a:rPr>
              <a:t>, homens de pouca fé? </a:t>
            </a:r>
            <a:r>
              <a:rPr lang="pt-BR" sz="2200" dirty="0" smtClean="0">
                <a:latin typeface="Arial" pitchFamily="34" charset="0"/>
                <a:cs typeface="Arial" pitchFamily="34" charset="0"/>
              </a:rPr>
              <a:t>“</a:t>
            </a:r>
          </a:p>
          <a:p>
            <a:pPr>
              <a:buNone/>
            </a:pPr>
            <a:endParaRPr lang="pt-BR" sz="2200" b="1" u="sng"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 </a:t>
            </a:r>
          </a:p>
          <a:p>
            <a:pPr marL="0" indent="0">
              <a:buNone/>
            </a:pPr>
            <a:endParaRPr lang="pt-BR" sz="2200"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5  - Pensamentos positivos são essenciais para ter vitória.</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Devemos mudar nossos pensamentos negativos de duvidas e incertezas para confiança e fé em Deus.</a:t>
            </a:r>
          </a:p>
          <a:p>
            <a:pPr marL="0" lvl="1" indent="0">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A Bíblia usa a frase “não temas” </a:t>
            </a:r>
            <a:r>
              <a:rPr lang="pt-BR" sz="2200" smtClean="0">
                <a:latin typeface="Arial" pitchFamily="34" charset="0"/>
                <a:cs typeface="Arial" pitchFamily="34" charset="0"/>
              </a:rPr>
              <a:t>62 vezes.</a:t>
            </a:r>
            <a:endParaRPr lang="pt-BR" sz="2200" dirty="0" smtClean="0">
              <a:latin typeface="Arial" pitchFamily="34" charset="0"/>
              <a:cs typeface="Arial" pitchFamily="34" charset="0"/>
            </a:endParaRP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Exemplo: Isaias 43:1</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Mas agora, assim diz o SENHOR que te criou, ó Jacó, e que te formou, ó Israel: Não temas, porque eu te remi; chamei-te pelo teu nome, tu és meu</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 COMO OUSAMOS ENTÃO TER O MEDO!</a:t>
            </a:r>
          </a:p>
          <a:p>
            <a:pPr>
              <a:buNone/>
            </a:pPr>
            <a:endParaRPr lang="pt-BR" sz="2000" b="1" u="sng"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p>
          <a:p>
            <a:pPr marL="0" indent="0">
              <a:buNone/>
            </a:pPr>
            <a:r>
              <a:rPr lang="pt-BR" sz="2000" dirty="0" smtClean="0">
                <a:latin typeface="Arial" pitchFamily="34" charset="0"/>
                <a:cs typeface="Arial" pitchFamily="34" charset="0"/>
              </a:rPr>
              <a:t> </a:t>
            </a: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marL="0" lvl="1" indent="0">
              <a:buNone/>
            </a:pPr>
            <a:r>
              <a:rPr lang="pt-BR" sz="2200" dirty="0" smtClean="0">
                <a:latin typeface="Arial" pitchFamily="34" charset="0"/>
                <a:cs typeface="Arial" pitchFamily="34" charset="0"/>
              </a:rPr>
              <a:t>Tanto faz se o perigo é real ou imaginário, ou se o medo já está pressionando ou apenas potencialmente presente, devemos procurar aumentar a nossa fé. </a:t>
            </a:r>
            <a:br>
              <a:rPr lang="pt-BR" sz="2200" dirty="0" smtClean="0">
                <a:latin typeface="Arial" pitchFamily="34" charset="0"/>
                <a:cs typeface="Arial" pitchFamily="34" charset="0"/>
              </a:rPr>
            </a:br>
            <a:endParaRPr lang="pt-BR" sz="2200"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A fé é o grande antídoto para a preocupação, e a preocupação é um inimigo da fé.</a:t>
            </a:r>
          </a:p>
          <a:p>
            <a:pPr marL="0" lvl="1" indent="0" algn="ctr">
              <a:buNone/>
            </a:pPr>
            <a:r>
              <a:rPr lang="pt-BR" sz="2200" dirty="0" smtClean="0">
                <a:latin typeface="Arial" pitchFamily="34" charset="0"/>
                <a:cs typeface="Arial" pitchFamily="34" charset="0"/>
              </a:rPr>
              <a:t>Alguém disse com razão:</a:t>
            </a:r>
          </a:p>
          <a:p>
            <a:pPr marL="0" lvl="1" indent="0" algn="ctr">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"Onde há fé, o medo não pode habitar.“</a:t>
            </a:r>
          </a:p>
          <a:p>
            <a:pPr marL="0" lvl="1" indent="0" algn="ctr">
              <a:buNone/>
            </a:pP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"Medo e fé não pode viver juntos na mesma casa; quando um entra, o outro sai. " </a:t>
            </a:r>
          </a:p>
          <a:p>
            <a:pPr marL="0" lvl="1" indent="0">
              <a:buNone/>
            </a:pPr>
            <a:endParaRPr lang="pt-BR" sz="22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endParaRPr lang="pt-BR" sz="2000" dirty="0" smtClean="0">
              <a:latin typeface="Arial" pitchFamily="34" charset="0"/>
              <a:cs typeface="Arial" pitchFamily="34" charset="0"/>
            </a:endParaRPr>
          </a:p>
          <a:p>
            <a:pPr marL="0" indent="0">
              <a:buNone/>
            </a:pPr>
            <a:r>
              <a:rPr lang="pt-BR" sz="2000" dirty="0" smtClean="0">
                <a:latin typeface="Arial" pitchFamily="34" charset="0"/>
                <a:cs typeface="Arial" pitchFamily="34" charset="0"/>
              </a:rPr>
              <a:t> </a:t>
            </a:r>
          </a:p>
          <a:p>
            <a:pPr>
              <a:buNone/>
            </a:pPr>
            <a:r>
              <a:rPr lang="pt-BR" sz="20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Resumo</a:t>
            </a:r>
            <a:endParaRPr lang="pt-BR" b="1" dirty="0"/>
          </a:p>
        </p:txBody>
      </p:sp>
      <p:sp>
        <p:nvSpPr>
          <p:cNvPr id="3" name="Content Placeholder 2"/>
          <p:cNvSpPr>
            <a:spLocks noGrp="1"/>
          </p:cNvSpPr>
          <p:nvPr>
            <p:ph idx="1"/>
          </p:nvPr>
        </p:nvSpPr>
        <p:spPr>
          <a:xfrm>
            <a:off x="251520" y="1268760"/>
            <a:ext cx="8640960" cy="4525963"/>
          </a:xfrm>
        </p:spPr>
        <p:txBody>
          <a:bodyPr/>
          <a:lstStyle/>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1  - </a:t>
            </a:r>
            <a:r>
              <a:rPr lang="en-US" sz="2400" b="1" u="sng" dirty="0" err="1" smtClean="0">
                <a:latin typeface="Arial" pitchFamily="34" charset="0"/>
                <a:cs typeface="Arial" pitchFamily="34" charset="0"/>
              </a:rPr>
              <a:t>Medo</a:t>
            </a:r>
            <a:r>
              <a:rPr lang="en-US" sz="2400" b="1" u="sng" dirty="0" smtClean="0">
                <a:latin typeface="Arial" pitchFamily="34" charset="0"/>
                <a:cs typeface="Arial" pitchFamily="34" charset="0"/>
              </a:rPr>
              <a:t> é um  </a:t>
            </a:r>
            <a:r>
              <a:rPr lang="en-US" sz="2400" b="1" u="sng" dirty="0" err="1" smtClean="0">
                <a:latin typeface="Arial" pitchFamily="34" charset="0"/>
                <a:cs typeface="Arial" pitchFamily="34" charset="0"/>
              </a:rPr>
              <a:t>pecado</a:t>
            </a:r>
            <a:r>
              <a:rPr lang="en-US" sz="2400" b="1" u="sng" dirty="0" smtClean="0">
                <a:latin typeface="Arial" pitchFamily="34" charset="0"/>
                <a:cs typeface="Arial" pitchFamily="34" charset="0"/>
              </a:rPr>
              <a:t> que </a:t>
            </a:r>
            <a:r>
              <a:rPr lang="en-US" sz="2400" b="1" u="sng" dirty="0" err="1" smtClean="0">
                <a:latin typeface="Arial" pitchFamily="34" charset="0"/>
                <a:cs typeface="Arial" pitchFamily="34" charset="0"/>
              </a:rPr>
              <a:t>deve</a:t>
            </a:r>
            <a:r>
              <a:rPr lang="en-US" sz="2400" b="1" u="sng" dirty="0" smtClean="0">
                <a:latin typeface="Arial" pitchFamily="34" charset="0"/>
                <a:cs typeface="Arial" pitchFamily="34" charset="0"/>
              </a:rPr>
              <a:t> ser </a:t>
            </a:r>
            <a:r>
              <a:rPr lang="en-US" sz="2400" b="1" u="sng" dirty="0" err="1" smtClean="0">
                <a:latin typeface="Arial" pitchFamily="34" charset="0"/>
                <a:cs typeface="Arial" pitchFamily="34" charset="0"/>
              </a:rPr>
              <a:t>confessado</a:t>
            </a:r>
            <a:r>
              <a:rPr lang="en-US" sz="2400" b="1" u="sng" dirty="0" smtClean="0">
                <a:latin typeface="Arial" pitchFamily="34" charset="0"/>
                <a:cs typeface="Arial" pitchFamily="34" charset="0"/>
              </a:rPr>
              <a:t> </a:t>
            </a:r>
            <a:r>
              <a:rPr lang="en-US" sz="2400" b="1" u="sng" dirty="0">
                <a:latin typeface="Arial" pitchFamily="34" charset="0"/>
                <a:cs typeface="Arial" pitchFamily="34" charset="0"/>
              </a:rPr>
              <a:t>e</a:t>
            </a:r>
            <a:r>
              <a:rPr lang="en-US" sz="2400" b="1" u="sng" dirty="0" smtClean="0">
                <a:latin typeface="Arial" pitchFamily="34" charset="0"/>
                <a:cs typeface="Arial" pitchFamily="34" charset="0"/>
              </a:rPr>
              <a:t> que </a:t>
            </a:r>
            <a:r>
              <a:rPr lang="en-US" sz="2400" b="1" u="sng" dirty="0" err="1" smtClean="0">
                <a:latin typeface="Arial" pitchFamily="34" charset="0"/>
                <a:cs typeface="Arial" pitchFamily="34" charset="0"/>
              </a:rPr>
              <a:t>devemos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pedir</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perdão</a:t>
            </a:r>
            <a:r>
              <a:rPr lang="en-US" sz="2400" b="1" u="sng" dirty="0" smtClean="0">
                <a:latin typeface="Arial" pitchFamily="34" charset="0"/>
                <a:cs typeface="Arial" pitchFamily="34" charset="0"/>
              </a:rPr>
              <a:t> a Deus.</a:t>
            </a:r>
          </a:p>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2  - </a:t>
            </a:r>
            <a:r>
              <a:rPr lang="en-US" sz="2400" b="1" u="sng" dirty="0" err="1" smtClean="0">
                <a:latin typeface="Arial" pitchFamily="34" charset="0"/>
                <a:cs typeface="Arial" pitchFamily="34" charset="0"/>
              </a:rPr>
              <a:t>Há</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grandes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benefícios</a:t>
            </a:r>
            <a:r>
              <a:rPr lang="en-US" sz="2400" b="1" u="sng" dirty="0" smtClean="0">
                <a:latin typeface="Arial" pitchFamily="34" charset="0"/>
                <a:cs typeface="Arial" pitchFamily="34" charset="0"/>
              </a:rPr>
              <a:t> de se </a:t>
            </a:r>
            <a:r>
              <a:rPr lang="en-US" sz="2400" b="1" u="sng" dirty="0" err="1" smtClean="0">
                <a:latin typeface="Arial" pitchFamily="34" charset="0"/>
                <a:cs typeface="Arial" pitchFamily="34" charset="0"/>
              </a:rPr>
              <a:t>confiar</a:t>
            </a:r>
            <a:r>
              <a:rPr lang="en-US" sz="2400" b="1" u="sng" dirty="0" smtClean="0">
                <a:latin typeface="Arial" pitchFamily="34" charset="0"/>
                <a:cs typeface="Arial" pitchFamily="34" charset="0"/>
              </a:rPr>
              <a:t> no </a:t>
            </a:r>
            <a:r>
              <a:rPr lang="en-US" sz="2400" b="1" u="sng" dirty="0" err="1" smtClean="0">
                <a:latin typeface="Arial" pitchFamily="34" charset="0"/>
                <a:cs typeface="Arial" pitchFamily="34" charset="0"/>
              </a:rPr>
              <a:t>Senhor</a:t>
            </a:r>
            <a:r>
              <a:rPr lang="en-US" sz="2400" b="1" u="sng" dirty="0" smtClean="0">
                <a:latin typeface="Arial" pitchFamily="34" charset="0"/>
                <a:cs typeface="Arial" pitchFamily="34" charset="0"/>
              </a:rPr>
              <a:t>.</a:t>
            </a:r>
          </a:p>
          <a:p>
            <a:r>
              <a:rPr lang="pt-BR" sz="2400" b="1" u="sng" dirty="0" smtClean="0">
                <a:latin typeface="Arial" pitchFamily="34" charset="0"/>
                <a:cs typeface="Arial" pitchFamily="34" charset="0"/>
              </a:rPr>
              <a:t>Verdade 3  - Medo é o resultado dos nossos pensamentos.</a:t>
            </a:r>
          </a:p>
          <a:p>
            <a:r>
              <a:rPr lang="pt-BR" sz="2400" b="1" u="sng" dirty="0" smtClean="0">
                <a:latin typeface="Arial" pitchFamily="34" charset="0"/>
                <a:cs typeface="Arial" pitchFamily="34" charset="0"/>
              </a:rPr>
              <a:t>Verdade 4  - Não devemos confiar nas coisas erradas.</a:t>
            </a:r>
          </a:p>
          <a:p>
            <a:r>
              <a:rPr lang="pt-BR" sz="2400" b="1" u="sng" dirty="0" smtClean="0">
                <a:latin typeface="Arial" pitchFamily="34" charset="0"/>
                <a:cs typeface="Arial" pitchFamily="34" charset="0"/>
              </a:rPr>
              <a:t>Verdade 5  - Pensamentos positivos são essenciais para ter vitória.</a:t>
            </a:r>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8</a:t>
            </a:r>
            <a:endParaRPr lang="en-US" sz="9600" b="1"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Resumo</a:t>
            </a:r>
            <a:endParaRPr lang="pt-BR" b="1" dirty="0"/>
          </a:p>
        </p:txBody>
      </p:sp>
      <p:sp>
        <p:nvSpPr>
          <p:cNvPr id="3" name="Content Placeholder 2"/>
          <p:cNvSpPr>
            <a:spLocks noGrp="1"/>
          </p:cNvSpPr>
          <p:nvPr>
            <p:ph idx="1"/>
          </p:nvPr>
        </p:nvSpPr>
        <p:spPr>
          <a:xfrm>
            <a:off x="251520" y="1268760"/>
            <a:ext cx="8640960" cy="4525963"/>
          </a:xfrm>
        </p:spPr>
        <p:txBody>
          <a:bodyPr/>
          <a:lstStyle/>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1  - </a:t>
            </a:r>
            <a:r>
              <a:rPr lang="en-US" sz="2400" b="1" u="sng" dirty="0" err="1" smtClean="0">
                <a:latin typeface="Arial" pitchFamily="34" charset="0"/>
                <a:cs typeface="Arial" pitchFamily="34" charset="0"/>
              </a:rPr>
              <a:t>Medo</a:t>
            </a:r>
            <a:r>
              <a:rPr lang="en-US" sz="2400" b="1" u="sng" dirty="0" smtClean="0">
                <a:latin typeface="Arial" pitchFamily="34" charset="0"/>
                <a:cs typeface="Arial" pitchFamily="34" charset="0"/>
              </a:rPr>
              <a:t> é um  </a:t>
            </a:r>
            <a:r>
              <a:rPr lang="en-US" sz="2400" b="1" u="sng" dirty="0" err="1" smtClean="0">
                <a:latin typeface="Arial" pitchFamily="34" charset="0"/>
                <a:cs typeface="Arial" pitchFamily="34" charset="0"/>
              </a:rPr>
              <a:t>pecado</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a:t>
            </a:r>
            <a:r>
              <a:rPr lang="en-US" sz="2400" b="1" u="sng" dirty="0" smtClean="0">
                <a:latin typeface="Arial" pitchFamily="34" charset="0"/>
                <a:cs typeface="Arial" pitchFamily="34" charset="0"/>
              </a:rPr>
              <a:t> ser </a:t>
            </a:r>
            <a:r>
              <a:rPr lang="en-US" sz="2400" b="1" u="sng" dirty="0" err="1" smtClean="0">
                <a:latin typeface="Arial" pitchFamily="34" charset="0"/>
                <a:cs typeface="Arial" pitchFamily="34" charset="0"/>
              </a:rPr>
              <a:t>confessado</a:t>
            </a:r>
            <a:r>
              <a:rPr lang="en-US" sz="2400" b="1" u="sng" dirty="0" smtClean="0">
                <a:latin typeface="Arial" pitchFamily="34" charset="0"/>
                <a:cs typeface="Arial" pitchFamily="34" charset="0"/>
              </a:rPr>
              <a:t> e do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devemos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pedir</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perdão</a:t>
            </a:r>
            <a:r>
              <a:rPr lang="en-US" sz="2400" b="1" u="sng" dirty="0" smtClean="0">
                <a:latin typeface="Arial" pitchFamily="34" charset="0"/>
                <a:cs typeface="Arial" pitchFamily="34" charset="0"/>
              </a:rPr>
              <a:t> a Deus.</a:t>
            </a:r>
          </a:p>
          <a:p>
            <a:r>
              <a:rPr lang="en-US" sz="2400" b="1" u="sng" dirty="0" err="1" smtClean="0">
                <a:latin typeface="Arial" pitchFamily="34" charset="0"/>
                <a:cs typeface="Arial" pitchFamily="34" charset="0"/>
              </a:rPr>
              <a:t>Verdade</a:t>
            </a:r>
            <a:r>
              <a:rPr lang="en-US" sz="2400" b="1" u="sng" dirty="0" smtClean="0">
                <a:latin typeface="Arial" pitchFamily="34" charset="0"/>
                <a:cs typeface="Arial" pitchFamily="34" charset="0"/>
              </a:rPr>
              <a:t> 2  - </a:t>
            </a:r>
            <a:r>
              <a:rPr lang="en-US" sz="2400" b="1" u="sng" dirty="0" err="1" smtClean="0">
                <a:latin typeface="Arial" pitchFamily="34" charset="0"/>
                <a:cs typeface="Arial" pitchFamily="34" charset="0"/>
              </a:rPr>
              <a:t>Há</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grandes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benefícios</a:t>
            </a:r>
            <a:r>
              <a:rPr lang="en-US" sz="2400" b="1" u="sng" dirty="0" smtClean="0">
                <a:latin typeface="Arial" pitchFamily="34" charset="0"/>
                <a:cs typeface="Arial" pitchFamily="34" charset="0"/>
              </a:rPr>
              <a:t> de </a:t>
            </a:r>
            <a:r>
              <a:rPr lang="en-US" sz="2400" b="1" u="sng" dirty="0" err="1" smtClean="0">
                <a:latin typeface="Arial" pitchFamily="34" charset="0"/>
                <a:cs typeface="Arial" pitchFamily="34" charset="0"/>
              </a:rPr>
              <a:t>confiar</a:t>
            </a:r>
            <a:r>
              <a:rPr lang="en-US" sz="2400" b="1" u="sng" dirty="0" smtClean="0">
                <a:latin typeface="Arial" pitchFamily="34" charset="0"/>
                <a:cs typeface="Arial" pitchFamily="34" charset="0"/>
              </a:rPr>
              <a:t> no </a:t>
            </a:r>
            <a:r>
              <a:rPr lang="en-US" sz="2400" b="1" u="sng" dirty="0" err="1" smtClean="0">
                <a:latin typeface="Arial" pitchFamily="34" charset="0"/>
                <a:cs typeface="Arial" pitchFamily="34" charset="0"/>
              </a:rPr>
              <a:t>Senhor</a:t>
            </a:r>
            <a:r>
              <a:rPr lang="en-US" sz="2400" b="1" u="sng" dirty="0" smtClean="0">
                <a:latin typeface="Arial" pitchFamily="34" charset="0"/>
                <a:cs typeface="Arial" pitchFamily="34" charset="0"/>
              </a:rPr>
              <a:t>.</a:t>
            </a:r>
          </a:p>
          <a:p>
            <a:r>
              <a:rPr lang="pt-BR" sz="2400" b="1" u="sng" dirty="0" smtClean="0">
                <a:latin typeface="Arial" pitchFamily="34" charset="0"/>
                <a:cs typeface="Arial" pitchFamily="34" charset="0"/>
              </a:rPr>
              <a:t>Verdade 3  - Medo é o resultado dos nossos pensamentos.</a:t>
            </a:r>
          </a:p>
          <a:p>
            <a:r>
              <a:rPr lang="pt-BR" sz="2400" b="1" u="sng" dirty="0" smtClean="0">
                <a:latin typeface="Arial" pitchFamily="34" charset="0"/>
                <a:cs typeface="Arial" pitchFamily="34" charset="0"/>
              </a:rPr>
              <a:t>Verdade 4  - Não devemos confiar nas coisas erradas.</a:t>
            </a:r>
          </a:p>
          <a:p>
            <a:r>
              <a:rPr lang="pt-BR" sz="2400" b="1" u="sng" dirty="0" smtClean="0">
                <a:latin typeface="Arial" pitchFamily="34" charset="0"/>
                <a:cs typeface="Arial" pitchFamily="34" charset="0"/>
              </a:rPr>
              <a:t>Verdade 5  - Pensamentos positivos são essenciais para ter vitória.</a:t>
            </a:r>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pt-BR" sz="2400" dirty="0"/>
          </a:p>
        </p:txBody>
      </p:sp>
    </p:spTree>
    <p:extLst>
      <p:ext uri="{BB962C8B-B14F-4D97-AF65-F5344CB8AC3E}">
        <p14:creationId xmlns:p14="http://schemas.microsoft.com/office/powerpoint/2010/main" val="14854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A Bíblia diz que devemos confiar no Senhor, mas como eu posso aumentar minha fé?  Através a Palavra de Deus!</a:t>
            </a:r>
          </a:p>
          <a:p>
            <a:pPr marL="0" lvl="1" indent="0">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Romanos 10:17</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De sorte que a fé é pelo ouvir, e o ouvir pela palavra de Deus</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lgn="just">
              <a:buNone/>
            </a:pPr>
            <a:r>
              <a:rPr lang="pt-BR" sz="2200" dirty="0" smtClean="0">
                <a:latin typeface="Arial" pitchFamily="34" charset="0"/>
                <a:cs typeface="Arial" pitchFamily="34" charset="0"/>
              </a:rPr>
              <a:t>Temos de realinhar o nosso pensamento a respeito da ansiedade com </a:t>
            </a:r>
            <a:r>
              <a:rPr lang="pt-BR" sz="2200" dirty="0">
                <a:latin typeface="Arial" pitchFamily="34" charset="0"/>
                <a:cs typeface="Arial" pitchFamily="34" charset="0"/>
              </a:rPr>
              <a:t>a</a:t>
            </a:r>
            <a:r>
              <a:rPr lang="pt-BR" sz="2200" dirty="0" smtClean="0">
                <a:latin typeface="Arial" pitchFamily="34" charset="0"/>
                <a:cs typeface="Arial" pitchFamily="34" charset="0"/>
              </a:rPr>
              <a:t> Palavra de Deus. Precisamos ler e estudar a Palavra de Deus para que a nossa fé seja aumentada. Nós não só precisamos saber o que se diz, mas também precisamos aplicar a Sua Palavra em nossos corações. Temos de ir além do conhecimento para não ter ansiedade.</a:t>
            </a:r>
            <a:r>
              <a:rPr lang="en-US" sz="22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2" name="Título 1"/>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A Bíblia mostra que podemos confiar em Deus, pois a Bíblia ensina que:  </a:t>
            </a:r>
          </a:p>
          <a:p>
            <a:pPr marL="0" lvl="1" indent="0">
              <a:buNone/>
            </a:pPr>
            <a:endParaRPr lang="pt-BR" sz="2200" dirty="0" smtClean="0">
              <a:latin typeface="Arial" pitchFamily="34" charset="0"/>
              <a:cs typeface="Arial" pitchFamily="34" charset="0"/>
            </a:endParaRPr>
          </a:p>
          <a:p>
            <a:pPr marL="2228850" lvl="5" indent="-457200">
              <a:buAutoNum type="arabicPeriod"/>
            </a:pPr>
            <a:r>
              <a:rPr lang="pt-BR" sz="2200" b="1" dirty="0" smtClean="0">
                <a:latin typeface="Arial" pitchFamily="34" charset="0"/>
                <a:cs typeface="Arial" pitchFamily="34" charset="0"/>
              </a:rPr>
              <a:t>Deus me ama.</a:t>
            </a:r>
          </a:p>
          <a:p>
            <a:pPr marL="2228850" lvl="5" indent="-457200">
              <a:buAutoNum type="arabicPeriod"/>
            </a:pPr>
            <a:r>
              <a:rPr lang="pt-BR" sz="2200" b="1" dirty="0" smtClean="0">
                <a:latin typeface="Arial" pitchFamily="34" charset="0"/>
                <a:cs typeface="Arial" pitchFamily="34" charset="0"/>
              </a:rPr>
              <a:t>Deus está no controle.</a:t>
            </a:r>
          </a:p>
          <a:p>
            <a:pPr marL="2228850" lvl="5" indent="-457200">
              <a:buAutoNum type="arabicPeriod"/>
            </a:pPr>
            <a:r>
              <a:rPr lang="pt-BR" sz="2200" b="1" dirty="0" smtClean="0">
                <a:latin typeface="Arial" pitchFamily="34" charset="0"/>
                <a:cs typeface="Arial" pitchFamily="34" charset="0"/>
              </a:rPr>
              <a:t>Posso confiar nele.</a:t>
            </a:r>
          </a:p>
          <a:p>
            <a:pPr marL="2228850" lvl="5" indent="-457200">
              <a:buAutoNum type="arabicPeriod"/>
            </a:pPr>
            <a:r>
              <a:rPr lang="pt-BR" sz="2200" b="1" dirty="0" smtClean="0">
                <a:latin typeface="Arial" pitchFamily="34" charset="0"/>
                <a:cs typeface="Arial" pitchFamily="34" charset="0"/>
              </a:rPr>
              <a:t>Sempre tem meu bem em vista.</a:t>
            </a:r>
            <a:endParaRPr lang="pt-BR" sz="2200" dirty="0" smtClean="0">
              <a:latin typeface="Arial" pitchFamily="34" charset="0"/>
              <a:cs typeface="Arial" pitchFamily="34" charset="0"/>
            </a:endParaRPr>
          </a:p>
          <a:p>
            <a:pPr marL="0" lvl="1" indent="0">
              <a:buNone/>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r>
              <a:rPr lang="pt-BR" sz="2400" dirty="0" smtClean="0">
                <a:latin typeface="Arial" pitchFamily="34" charset="0"/>
                <a:cs typeface="Arial" pitchFamily="34" charset="0"/>
              </a:rPr>
              <a:t>A preocupação com outros, desejando o seu bem é bom. </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defRPr/>
            </a:pPr>
            <a:r>
              <a:rPr lang="pt-BR" sz="2400" dirty="0" smtClean="0">
                <a:latin typeface="Arial" pitchFamily="34" charset="0"/>
                <a:cs typeface="Arial" pitchFamily="34" charset="0"/>
              </a:rPr>
              <a:t>Devemos ter para com os outros uma preocupação sadia.</a:t>
            </a:r>
          </a:p>
          <a:p>
            <a:pPr marL="461963" indent="-461963">
              <a:spcBef>
                <a:spcPct val="20000"/>
              </a:spcBef>
              <a:defRPr/>
            </a:pPr>
            <a:endParaRPr lang="pt-BR" sz="2400" dirty="0" smtClean="0">
              <a:latin typeface="Arial" pitchFamily="34" charset="0"/>
              <a:cs typeface="Arial" pitchFamily="34" charset="0"/>
            </a:endParaRPr>
          </a:p>
          <a:p>
            <a:pPr marL="461963" indent="-461963" algn="ctr">
              <a:spcBef>
                <a:spcPct val="20000"/>
              </a:spcBef>
              <a:defRPr/>
            </a:pPr>
            <a:r>
              <a:rPr lang="pt-BR" sz="2400" dirty="0" smtClean="0">
                <a:latin typeface="Arial" pitchFamily="34" charset="0"/>
                <a:cs typeface="Arial" pitchFamily="34" charset="0"/>
              </a:rPr>
              <a:t>1 Coríntios 12:25  </a:t>
            </a:r>
          </a:p>
          <a:p>
            <a:pPr algn="ctr">
              <a:spcBef>
                <a:spcPct val="20000"/>
              </a:spcBef>
              <a:defRPr/>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Para que não haja divisão no corpo, mas antes tenham os membros </a:t>
            </a:r>
            <a:r>
              <a:rPr lang="pt-BR" sz="2400" i="1" u="sng" dirty="0" smtClean="0">
                <a:latin typeface="Arial" pitchFamily="34" charset="0"/>
                <a:cs typeface="Arial" pitchFamily="34" charset="0"/>
              </a:rPr>
              <a:t>igual cuidado uns dos outros</a:t>
            </a:r>
            <a:r>
              <a:rPr lang="pt-BR" sz="2400" dirty="0" smtClean="0">
                <a:latin typeface="Arial" pitchFamily="34" charset="0"/>
                <a:cs typeface="Arial" pitchFamily="34" charset="0"/>
              </a:rPr>
              <a:t>.”</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endParaRPr lang="pt-BR" sz="2400" b="1" dirty="0" smtClean="0">
              <a:latin typeface="Arial" pitchFamily="34" charset="0"/>
              <a:cs typeface="Arial" pitchFamily="34" charset="0"/>
            </a:endParaRPr>
          </a:p>
          <a:p>
            <a:pPr marL="461963" indent="-461963">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O Amor de Deus</a:t>
            </a:r>
          </a:p>
          <a:p>
            <a:pPr marL="0" lvl="1" indent="0" algn="ctr">
              <a:buNone/>
            </a:pPr>
            <a:endParaRPr lang="pt-BR" sz="1100" u="sng"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 João 3:16,</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Porque Deus amou o mundo de tal maneira que deu o seu Filho unigênito, para que todo aquele que nele crê não pereça, mas tenha a vida eterna</a:t>
            </a:r>
            <a:r>
              <a:rPr lang="pt-BR" sz="2200" dirty="0" smtClean="0">
                <a:latin typeface="Arial" pitchFamily="34" charset="0"/>
                <a:cs typeface="Arial" pitchFamily="34" charset="0"/>
              </a:rPr>
              <a:t>”. </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1 João 4:16, </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E nós conhecemos, e cremos no amor que Deus nos tem. Deus é amor; e quem está em amor está em Deus, e Deus nele”.</a:t>
            </a:r>
            <a:endParaRPr lang="pt-BR" sz="2000" i="1" dirty="0" smtClean="0">
              <a:latin typeface="Arial" pitchFamily="34" charset="0"/>
              <a:cs typeface="Arial" pitchFamily="34" charset="0"/>
            </a:endParaRPr>
          </a:p>
          <a:p>
            <a:pPr marL="0" lvl="1" indent="0" algn="ctr">
              <a:buNone/>
            </a:pPr>
            <a:endParaRPr lang="pt-BR" sz="2000" dirty="0" smtClean="0">
              <a:latin typeface="Arial" pitchFamily="34" charset="0"/>
              <a:cs typeface="Arial" pitchFamily="34" charset="0"/>
            </a:endParaRPr>
          </a:p>
          <a:p>
            <a:pPr marL="0" lvl="1" indent="0">
              <a:buNone/>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O Amor de Deus</a:t>
            </a:r>
          </a:p>
          <a:p>
            <a:pPr marL="0" lvl="1" indent="0" algn="ctr">
              <a:buNone/>
            </a:pPr>
            <a:endParaRPr lang="pt-BR" sz="1100" u="sng"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 Jeremias 31:3 </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Há muito que o SENHOR me apareceu, dizendo: Porquanto com amor eterno te amei, por isso com benignidade te atraí</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João 17:23  </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Eu neles, e tu em mim, para que eles sejam perfeitos em unidade, e para que o mundo conheça que tu me enviaste a mim, e que os tens amado a eles como me tens amado a mim</a:t>
            </a:r>
            <a:r>
              <a:rPr lang="pt-BR" sz="2200" dirty="0" smtClean="0">
                <a:latin typeface="Arial" pitchFamily="34" charset="0"/>
                <a:cs typeface="Arial" pitchFamily="34" charset="0"/>
              </a:rPr>
              <a:t>.”</a:t>
            </a:r>
          </a:p>
          <a:p>
            <a:pPr marL="0" lvl="1" indent="0" algn="ctr">
              <a:buNone/>
            </a:pPr>
            <a:endParaRPr lang="pt-BR" sz="2000" dirty="0" smtClean="0">
              <a:latin typeface="Arial" pitchFamily="34" charset="0"/>
              <a:cs typeface="Arial" pitchFamily="34" charset="0"/>
            </a:endParaRPr>
          </a:p>
          <a:p>
            <a:pPr marL="0" lvl="1" indent="0">
              <a:buNone/>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O Amor de Deus</a:t>
            </a:r>
          </a:p>
          <a:p>
            <a:pPr marL="0" lvl="1" indent="0" algn="ctr">
              <a:buNone/>
            </a:pPr>
            <a:endParaRPr lang="pt-BR" sz="1100" u="sng" dirty="0" smtClean="0">
              <a:latin typeface="Arial" pitchFamily="34" charset="0"/>
              <a:cs typeface="Arial" pitchFamily="34" charset="0"/>
            </a:endParaRPr>
          </a:p>
          <a:p>
            <a:pPr marL="0" lvl="1" indent="0" algn="ctr">
              <a:buNone/>
            </a:pPr>
            <a:r>
              <a:rPr lang="pt-BR" sz="2000" dirty="0" smtClean="0">
                <a:latin typeface="Arial" pitchFamily="34" charset="0"/>
                <a:cs typeface="Arial" pitchFamily="34" charset="0"/>
              </a:rPr>
              <a:t>Romanos 8:35-39</a:t>
            </a:r>
          </a:p>
          <a:p>
            <a:pPr marL="0" lvl="1" indent="0" algn="ctr">
              <a:buNone/>
            </a:pPr>
            <a:r>
              <a:rPr lang="pt-BR" sz="2000" dirty="0" smtClean="0">
                <a:latin typeface="Arial" pitchFamily="34" charset="0"/>
                <a:cs typeface="Arial" pitchFamily="34" charset="0"/>
              </a:rPr>
              <a:t>“</a:t>
            </a:r>
            <a:r>
              <a:rPr lang="pt-BR" sz="2000" baseline="30000" dirty="0" smtClean="0">
                <a:latin typeface="Arial" pitchFamily="34" charset="0"/>
                <a:cs typeface="Arial" pitchFamily="34" charset="0"/>
              </a:rPr>
              <a:t>35</a:t>
            </a:r>
            <a:r>
              <a:rPr lang="pt-BR" sz="2000" dirty="0" smtClean="0">
                <a:latin typeface="Arial" pitchFamily="34" charset="0"/>
                <a:cs typeface="Arial" pitchFamily="34" charset="0"/>
              </a:rPr>
              <a:t>Quem nos separará do amor de Cristo? A tribulação, ou a angústia, ou a perseguição, ou a fome, ou a nudez, ou o perigo, ou a espada? </a:t>
            </a:r>
            <a:r>
              <a:rPr lang="pt-BR" sz="2000" baseline="30000" dirty="0" smtClean="0">
                <a:latin typeface="Arial" pitchFamily="34" charset="0"/>
                <a:cs typeface="Arial" pitchFamily="34" charset="0"/>
              </a:rPr>
              <a:t>36</a:t>
            </a:r>
            <a:r>
              <a:rPr lang="pt-BR" sz="2000" dirty="0" smtClean="0">
                <a:latin typeface="Arial" pitchFamily="34" charset="0"/>
                <a:cs typeface="Arial" pitchFamily="34" charset="0"/>
              </a:rPr>
              <a:t>Como está escrito: Por amor de ti somos entregues à morte todo o dia; Somos reputados como ovelhas para o matadouro. </a:t>
            </a:r>
            <a:r>
              <a:rPr lang="pt-BR" sz="2000" baseline="30000" dirty="0" smtClean="0">
                <a:latin typeface="Arial" pitchFamily="34" charset="0"/>
                <a:cs typeface="Arial" pitchFamily="34" charset="0"/>
              </a:rPr>
              <a:t>37</a:t>
            </a:r>
            <a:r>
              <a:rPr lang="pt-BR" sz="2000" dirty="0" smtClean="0">
                <a:latin typeface="Arial" pitchFamily="34" charset="0"/>
                <a:cs typeface="Arial" pitchFamily="34" charset="0"/>
              </a:rPr>
              <a:t>Mas em todas estas coisas somos mais do que vencedores, por aquele que nos amou. </a:t>
            </a:r>
            <a:r>
              <a:rPr lang="pt-BR" sz="2000" baseline="30000" dirty="0" smtClean="0">
                <a:latin typeface="Arial" pitchFamily="34" charset="0"/>
                <a:cs typeface="Arial" pitchFamily="34" charset="0"/>
              </a:rPr>
              <a:t>38</a:t>
            </a:r>
            <a:r>
              <a:rPr lang="pt-BR" sz="2000" dirty="0" smtClean="0">
                <a:latin typeface="Arial" pitchFamily="34" charset="0"/>
                <a:cs typeface="Arial" pitchFamily="34" charset="0"/>
              </a:rPr>
              <a:t>Porque estou certo de que, nem a morte, nem a vida, nem os anjos, nem os principados, nem as potestades, nem o presente, nem o porvir, </a:t>
            </a:r>
            <a:r>
              <a:rPr lang="pt-BR" sz="2000" baseline="30000" dirty="0" smtClean="0">
                <a:latin typeface="Arial" pitchFamily="34" charset="0"/>
                <a:cs typeface="Arial" pitchFamily="34" charset="0"/>
              </a:rPr>
              <a:t>39</a:t>
            </a:r>
            <a:r>
              <a:rPr lang="pt-BR" sz="2000" dirty="0" smtClean="0">
                <a:latin typeface="Arial" pitchFamily="34" charset="0"/>
                <a:cs typeface="Arial" pitchFamily="34" charset="0"/>
              </a:rPr>
              <a:t>Nem a altura, nem a profundidade, nem alguma outra criatura nos poderá separar do amor de Deus, que está em Cristo Jesus nosso Senhor.”</a:t>
            </a:r>
          </a:p>
          <a:p>
            <a:pPr marL="0" lvl="1" indent="0" algn="ctr">
              <a:buNone/>
            </a:pPr>
            <a:endParaRPr lang="pt-BR" sz="2000" dirty="0" smtClean="0">
              <a:latin typeface="Arial" pitchFamily="34" charset="0"/>
              <a:cs typeface="Arial" pitchFamily="34" charset="0"/>
            </a:endParaRPr>
          </a:p>
          <a:p>
            <a:pPr marL="0" lvl="1" indent="0">
              <a:buNone/>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Seu Cuidado</a:t>
            </a:r>
          </a:p>
          <a:p>
            <a:pPr marL="0" lvl="1" indent="0" algn="ctr">
              <a:buNone/>
            </a:pPr>
            <a:endParaRPr lang="pt-BR" sz="1400" u="sng"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1 Pedro 5:6-7</a:t>
            </a:r>
          </a:p>
          <a:p>
            <a:pPr marL="0" indent="0" algn="ctr">
              <a:buNone/>
            </a:pPr>
            <a:r>
              <a:rPr lang="pt-BR" sz="2200" dirty="0" smtClean="0">
                <a:solidFill>
                  <a:prstClr val="black"/>
                </a:solidFill>
                <a:latin typeface="Arial" pitchFamily="34" charset="0"/>
                <a:cs typeface="Arial" pitchFamily="34" charset="0"/>
              </a:rPr>
              <a:t>“</a:t>
            </a:r>
            <a:r>
              <a:rPr lang="pt-BR" sz="2200" baseline="30000" dirty="0" smtClean="0">
                <a:solidFill>
                  <a:prstClr val="black"/>
                </a:solidFill>
                <a:latin typeface="Arial" pitchFamily="34" charset="0"/>
                <a:cs typeface="Arial" pitchFamily="34" charset="0"/>
              </a:rPr>
              <a:t>6</a:t>
            </a:r>
            <a:r>
              <a:rPr lang="pt-BR" sz="2200" dirty="0" smtClean="0">
                <a:solidFill>
                  <a:prstClr val="black"/>
                </a:solidFill>
                <a:latin typeface="Arial" pitchFamily="34" charset="0"/>
                <a:cs typeface="Arial" pitchFamily="34" charset="0"/>
              </a:rPr>
              <a:t>Humilhai-vos, pois, debaixo da potente mão de Deus, para que a seu tempo vos exalte; </a:t>
            </a:r>
            <a:r>
              <a:rPr lang="pt-BR" sz="2200" baseline="30000" dirty="0" smtClean="0">
                <a:solidFill>
                  <a:prstClr val="black"/>
                </a:solidFill>
                <a:latin typeface="Arial" pitchFamily="34" charset="0"/>
                <a:cs typeface="Arial" pitchFamily="34" charset="0"/>
              </a:rPr>
              <a:t>7</a:t>
            </a:r>
            <a:r>
              <a:rPr lang="pt-BR" sz="2200" dirty="0" smtClean="0">
                <a:solidFill>
                  <a:prstClr val="black"/>
                </a:solidFill>
                <a:latin typeface="Arial" pitchFamily="34" charset="0"/>
                <a:cs typeface="Arial" pitchFamily="34" charset="0"/>
              </a:rPr>
              <a:t>Lançando sobre ele toda a vossa ansiedade, porque ele tem cuidado de vós</a:t>
            </a:r>
            <a:r>
              <a:rPr lang="pt-BR" sz="2200" dirty="0" smtClean="0">
                <a:latin typeface="Arial" pitchFamily="34" charset="0"/>
                <a:cs typeface="Arial" pitchFamily="34" charset="0"/>
              </a:rPr>
              <a:t>.”</a:t>
            </a:r>
          </a:p>
          <a:p>
            <a:pPr marL="0" lvl="1" indent="0" algn="ctr">
              <a:buNone/>
            </a:pPr>
            <a:endParaRPr lang="pt-BR" sz="14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Salmo 94:18–19 </a:t>
            </a:r>
          </a:p>
          <a:p>
            <a:pPr marL="0" lvl="1" indent="0" algn="ctr">
              <a:buNone/>
            </a:pPr>
            <a:r>
              <a:rPr lang="pt-BR" sz="2200" dirty="0" smtClean="0">
                <a:latin typeface="Arial" pitchFamily="34" charset="0"/>
                <a:cs typeface="Arial" pitchFamily="34" charset="0"/>
              </a:rPr>
              <a:t>“</a:t>
            </a:r>
            <a:r>
              <a:rPr lang="pt-BR" sz="2200" i="1" baseline="30000" dirty="0" smtClean="0">
                <a:latin typeface="Arial" pitchFamily="34" charset="0"/>
                <a:cs typeface="Arial" pitchFamily="34" charset="0"/>
              </a:rPr>
              <a:t>18</a:t>
            </a:r>
            <a:r>
              <a:rPr lang="pt-BR" sz="2200" i="1" dirty="0" smtClean="0">
                <a:latin typeface="Arial" pitchFamily="34" charset="0"/>
                <a:cs typeface="Arial" pitchFamily="34" charset="0"/>
              </a:rPr>
              <a:t>Quando eu disse: O meu pé vacila; </a:t>
            </a:r>
            <a:r>
              <a:rPr lang="pt-BR" sz="2200" i="1" u="sng" dirty="0" smtClean="0">
                <a:latin typeface="Arial" pitchFamily="34" charset="0"/>
                <a:cs typeface="Arial" pitchFamily="34" charset="0"/>
              </a:rPr>
              <a:t>a tua benignidade, SENHOR, me susteve</a:t>
            </a:r>
            <a:r>
              <a:rPr lang="pt-BR" sz="2200" i="1" dirty="0" smtClean="0">
                <a:latin typeface="Arial" pitchFamily="34" charset="0"/>
                <a:cs typeface="Arial" pitchFamily="34" charset="0"/>
              </a:rPr>
              <a:t>. </a:t>
            </a:r>
            <a:r>
              <a:rPr lang="pt-BR" sz="2200" i="1" baseline="30000" dirty="0" smtClean="0">
                <a:latin typeface="Arial" pitchFamily="34" charset="0"/>
                <a:cs typeface="Arial" pitchFamily="34" charset="0"/>
              </a:rPr>
              <a:t>19</a:t>
            </a:r>
            <a:r>
              <a:rPr lang="pt-BR" sz="2200" i="1" dirty="0" smtClean="0">
                <a:latin typeface="Arial" pitchFamily="34" charset="0"/>
                <a:cs typeface="Arial" pitchFamily="34" charset="0"/>
              </a:rPr>
              <a:t>Na multidão dos meus pensamentos dentro de mim, as tuas consolações recrearam a minha alma</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Seu Cuidado</a:t>
            </a:r>
          </a:p>
          <a:p>
            <a:pPr marL="0" lvl="1" indent="0" algn="ctr">
              <a:buNone/>
            </a:pPr>
            <a:endParaRPr lang="pt-BR" sz="1400" u="sng"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Mateus 6:31-33 </a:t>
            </a:r>
          </a:p>
          <a:p>
            <a:pPr marL="0" indent="0" algn="ctr">
              <a:buNone/>
            </a:pPr>
            <a:r>
              <a:rPr lang="pt-BR" sz="2200" dirty="0" smtClean="0">
                <a:latin typeface="Arial" pitchFamily="34" charset="0"/>
                <a:cs typeface="Arial" pitchFamily="34" charset="0"/>
              </a:rPr>
              <a:t>“</a:t>
            </a:r>
            <a:r>
              <a:rPr lang="pt-BR" sz="2200" i="1" baseline="30000" dirty="0" smtClean="0">
                <a:latin typeface="Arial" pitchFamily="34" charset="0"/>
                <a:cs typeface="Arial" pitchFamily="34" charset="0"/>
              </a:rPr>
              <a:t>31</a:t>
            </a:r>
            <a:r>
              <a:rPr lang="pt-BR" sz="2200" i="1" dirty="0" smtClean="0">
                <a:latin typeface="Arial" pitchFamily="34" charset="0"/>
                <a:cs typeface="Arial" pitchFamily="34" charset="0"/>
              </a:rPr>
              <a:t>Não andeis, pois, inquietos, dizendo: Que comeremos, ou que beberemos, ou com que nos vestiremos? </a:t>
            </a:r>
            <a:r>
              <a:rPr lang="pt-BR" sz="2200" i="1" baseline="30000" dirty="0" smtClean="0">
                <a:latin typeface="Arial" pitchFamily="34" charset="0"/>
                <a:cs typeface="Arial" pitchFamily="34" charset="0"/>
              </a:rPr>
              <a:t>32</a:t>
            </a:r>
            <a:r>
              <a:rPr lang="pt-BR" sz="2200" i="1" dirty="0" smtClean="0">
                <a:latin typeface="Arial" pitchFamily="34" charset="0"/>
                <a:cs typeface="Arial" pitchFamily="34" charset="0"/>
              </a:rPr>
              <a:t>Porque todas estas coisas os gentios procuram. Decerto vosso Pai celestial bem sabe que necessitais de todas estas coisas; </a:t>
            </a:r>
            <a:r>
              <a:rPr lang="pt-BR" sz="2200" i="1" baseline="30000" dirty="0" smtClean="0">
                <a:latin typeface="Arial" pitchFamily="34" charset="0"/>
                <a:cs typeface="Arial" pitchFamily="34" charset="0"/>
              </a:rPr>
              <a:t>33</a:t>
            </a:r>
            <a:r>
              <a:rPr lang="pt-BR" sz="2200" i="1" dirty="0" smtClean="0">
                <a:latin typeface="Arial" pitchFamily="34" charset="0"/>
                <a:cs typeface="Arial" pitchFamily="34" charset="0"/>
              </a:rPr>
              <a:t>Mas, buscai primeiro o reino de Deus, e a sua justiça, e todas estas coisas vos serão acrescentadas</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AutoNum type="arabicPeriod"/>
            </a:pPr>
            <a:r>
              <a:rPr lang="pt-BR" sz="2200" b="1" dirty="0" smtClean="0">
                <a:latin typeface="Arial" pitchFamily="34" charset="0"/>
                <a:cs typeface="Arial" pitchFamily="34" charset="0"/>
              </a:rPr>
              <a:t>Deus me ama</a:t>
            </a:r>
            <a:r>
              <a:rPr lang="pt-BR" sz="2200" dirty="0" smtClean="0">
                <a:latin typeface="Arial" pitchFamily="34" charset="0"/>
                <a:cs typeface="Arial" pitchFamily="34" charset="0"/>
              </a:rPr>
              <a:t>: Deus quer meu bem e vai cuidar de mim.</a:t>
            </a:r>
          </a:p>
          <a:p>
            <a:pPr marL="0" lvl="1" indent="0" algn="ctr">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Seu Cuidado</a:t>
            </a:r>
          </a:p>
          <a:p>
            <a:pPr marL="0" lvl="1" indent="0" algn="ctr">
              <a:buNone/>
            </a:pPr>
            <a:endParaRPr lang="pt-BR" sz="1400" u="sng"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Filipenses 4:19, </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O meu Deus, segundo as suas riquezas, suprirá todas as vossas necessidades em glória, por Cristo Jesus</a:t>
            </a:r>
            <a:r>
              <a:rPr lang="pt-BR" sz="2200" dirty="0" smtClean="0">
                <a:latin typeface="Arial" pitchFamily="34" charset="0"/>
                <a:cs typeface="Arial" pitchFamily="34" charset="0"/>
              </a:rPr>
              <a:t>”.  </a:t>
            </a:r>
            <a:endParaRPr lang="pt-BR" sz="2000" dirty="0" smtClean="0">
              <a:latin typeface="Arial" pitchFamily="34" charset="0"/>
              <a:cs typeface="Arial" pitchFamily="34" charset="0"/>
            </a:endParaRPr>
          </a:p>
          <a:p>
            <a:pPr marL="0" lvl="1" indent="0" algn="ctr">
              <a:buNone/>
            </a:pPr>
            <a:endParaRPr lang="pt-BR" sz="2200" dirty="0" smtClean="0">
              <a:latin typeface="Arial" pitchFamily="34" charset="0"/>
              <a:cs typeface="Arial" pitchFamily="34" charset="0"/>
            </a:endParaRPr>
          </a:p>
          <a:p>
            <a:pPr marL="0" lvl="1" indent="0">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2"/>
            </a:pPr>
            <a:r>
              <a:rPr lang="pt-BR" sz="2200" b="1" dirty="0" smtClean="0">
                <a:latin typeface="Arial" pitchFamily="34" charset="0"/>
                <a:cs typeface="Arial" pitchFamily="34" charset="0"/>
              </a:rPr>
              <a:t>Deus está no controle: </a:t>
            </a:r>
            <a:r>
              <a:rPr lang="pt-BR" sz="2200" dirty="0" smtClean="0">
                <a:latin typeface="Arial" pitchFamily="34" charset="0"/>
                <a:cs typeface="Arial" pitchFamily="34" charset="0"/>
              </a:rPr>
              <a:t>Deus não deixa nada acontecer que não possa ser usado para o nosso bem.</a:t>
            </a:r>
          </a:p>
          <a:p>
            <a:pPr marL="457200" lvl="1" indent="-457200">
              <a:buFont typeface="+mj-lt"/>
              <a:buAutoNum type="arabicPeriod" startAt="2"/>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A sua graça é suficiente em todas as circunstâncias.</a:t>
            </a:r>
            <a:r>
              <a:rPr lang="en-US" sz="2200" u="sng" dirty="0" smtClean="0">
                <a:latin typeface="Arial" pitchFamily="34" charset="0"/>
                <a:cs typeface="Arial" pitchFamily="34" charset="0"/>
              </a:rPr>
              <a:t> </a:t>
            </a:r>
          </a:p>
          <a:p>
            <a:pPr marL="0" lvl="1" indent="0" algn="ctr">
              <a:buNone/>
            </a:pPr>
            <a:endParaRPr lang="pt-BR"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2 </a:t>
            </a:r>
            <a:r>
              <a:rPr lang="en-US" sz="2200" dirty="0" err="1" smtClean="0">
                <a:latin typeface="Arial" pitchFamily="34" charset="0"/>
                <a:cs typeface="Arial" pitchFamily="34" charset="0"/>
              </a:rPr>
              <a:t>Coríntios</a:t>
            </a:r>
            <a:r>
              <a:rPr lang="en-US" sz="2200" dirty="0" smtClean="0">
                <a:latin typeface="Arial" pitchFamily="34" charset="0"/>
                <a:cs typeface="Arial" pitchFamily="34" charset="0"/>
              </a:rPr>
              <a:t> 9:8 </a:t>
            </a:r>
          </a:p>
          <a:p>
            <a:pPr marL="0" indent="0" algn="ctr">
              <a:buNone/>
            </a:pPr>
            <a:r>
              <a:rPr lang="en-US" sz="2200" dirty="0" smtClean="0">
                <a:latin typeface="Arial" pitchFamily="34" charset="0"/>
                <a:cs typeface="Arial" pitchFamily="34" charset="0"/>
              </a:rPr>
              <a:t> “</a:t>
            </a:r>
            <a:r>
              <a:rPr lang="pt-BR" sz="2200" i="1" dirty="0" smtClean="0">
                <a:latin typeface="Arial" pitchFamily="34" charset="0"/>
                <a:cs typeface="Arial" pitchFamily="34" charset="0"/>
              </a:rPr>
              <a:t>E Deus é poderoso para fazer abundar em vós toda a graça, a fim de que tendo sempre, em tudo, toda a suficiência, abundeis em toda a boa obra;”</a:t>
            </a:r>
            <a:r>
              <a:rPr lang="en-US" sz="2200" i="1" dirty="0" smtClean="0">
                <a:latin typeface="Arial" pitchFamily="34" charset="0"/>
                <a:cs typeface="Arial" pitchFamily="34" charset="0"/>
              </a:rPr>
              <a:t> </a:t>
            </a:r>
            <a:r>
              <a:rPr lang="en-US" sz="2200" dirty="0" smtClean="0">
                <a:latin typeface="Arial" pitchFamily="34" charset="0"/>
                <a:cs typeface="Arial" pitchFamily="34" charset="0"/>
              </a:rPr>
              <a:t> </a:t>
            </a:r>
            <a:endParaRPr lang="pt-BR" sz="2200" dirty="0" smtClean="0">
              <a:latin typeface="Arial" pitchFamily="34" charset="0"/>
              <a:cs typeface="Arial" pitchFamily="34" charset="0"/>
            </a:endParaRPr>
          </a:p>
          <a:p>
            <a:pPr marL="857250" lvl="1" indent="-457200">
              <a:buAutoNum type="arabicPeriod" startAt="2"/>
            </a:pPr>
            <a:endParaRPr lang="pt-BR" sz="2000" dirty="0" smtClean="0">
              <a:latin typeface="Arial" pitchFamily="34" charset="0"/>
              <a:cs typeface="Arial" pitchFamily="34" charset="0"/>
            </a:endParaRPr>
          </a:p>
          <a:p>
            <a:pPr marL="457200" lvl="1" indent="-457200">
              <a:buFont typeface="+mj-lt"/>
              <a:buAutoNum type="arabicPeriod" startAt="2"/>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2"/>
            </a:pPr>
            <a:r>
              <a:rPr lang="pt-BR" sz="2200" b="1" dirty="0" smtClean="0">
                <a:latin typeface="Arial" pitchFamily="34" charset="0"/>
                <a:cs typeface="Arial" pitchFamily="34" charset="0"/>
              </a:rPr>
              <a:t>Deus está no controle: </a:t>
            </a:r>
            <a:r>
              <a:rPr lang="pt-BR" sz="2200" dirty="0" smtClean="0">
                <a:latin typeface="Arial" pitchFamily="34" charset="0"/>
                <a:cs typeface="Arial" pitchFamily="34" charset="0"/>
              </a:rPr>
              <a:t>Deus não deixa nada acontecer que não possa ser usado para o nosso bem.</a:t>
            </a:r>
          </a:p>
          <a:p>
            <a:pPr marL="457200" lvl="1" indent="-457200">
              <a:buFont typeface="+mj-lt"/>
              <a:buAutoNum type="arabicPeriod" startAt="2"/>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Sempre tem um escape</a:t>
            </a:r>
            <a:r>
              <a:rPr lang="en-US" sz="2200" u="sng" dirty="0" smtClean="0">
                <a:latin typeface="Arial" pitchFamily="34" charset="0"/>
                <a:cs typeface="Arial" pitchFamily="34" charset="0"/>
              </a:rPr>
              <a:t> </a:t>
            </a:r>
          </a:p>
          <a:p>
            <a:pPr marL="0" lvl="1" indent="0" algn="ctr">
              <a:buNone/>
            </a:pPr>
            <a:endParaRPr lang="pt-BR"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1 </a:t>
            </a:r>
            <a:r>
              <a:rPr lang="pt-BR" sz="2200" dirty="0" smtClean="0">
                <a:latin typeface="Arial" pitchFamily="34" charset="0"/>
                <a:cs typeface="Arial" pitchFamily="34" charset="0"/>
              </a:rPr>
              <a:t>Coríntios</a:t>
            </a:r>
            <a:r>
              <a:rPr lang="en-US" sz="2200" dirty="0" smtClean="0">
                <a:latin typeface="Arial" pitchFamily="34" charset="0"/>
                <a:cs typeface="Arial" pitchFamily="34" charset="0"/>
              </a:rPr>
              <a:t> 10:13</a:t>
            </a: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Não veio sobre vós tentação, senão humana; mas fiel é Deus, que não vos deixará tentar acima do que podeis, antes com a tentação dará também o escape, para que a possais suportar.</a:t>
            </a:r>
            <a:r>
              <a:rPr lang="pt-BR" sz="2200" dirty="0" smtClean="0">
                <a:latin typeface="Arial" pitchFamily="34" charset="0"/>
                <a:cs typeface="Arial" pitchFamily="34" charset="0"/>
              </a:rPr>
              <a:t>”</a:t>
            </a:r>
          </a:p>
          <a:p>
            <a:pPr marL="857250" lvl="1" indent="-457200">
              <a:buAutoNum type="arabicPeriod" startAt="2"/>
            </a:pPr>
            <a:endParaRPr lang="pt-BR" sz="2200" dirty="0" smtClean="0">
              <a:latin typeface="Arial" pitchFamily="34" charset="0"/>
              <a:cs typeface="Arial" pitchFamily="34" charset="0"/>
            </a:endParaRPr>
          </a:p>
          <a:p>
            <a:pPr marL="457200" lvl="1" indent="-457200">
              <a:buFont typeface="+mj-lt"/>
              <a:buAutoNum type="arabicPeriod" startAt="2"/>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2"/>
            </a:pPr>
            <a:r>
              <a:rPr lang="pt-BR" sz="2200" b="1" dirty="0" smtClean="0">
                <a:latin typeface="Arial" pitchFamily="34" charset="0"/>
                <a:cs typeface="Arial" pitchFamily="34" charset="0"/>
              </a:rPr>
              <a:t>Deus está no controle: </a:t>
            </a:r>
            <a:r>
              <a:rPr lang="pt-BR" sz="2200" dirty="0" smtClean="0">
                <a:latin typeface="Arial" pitchFamily="34" charset="0"/>
                <a:cs typeface="Arial" pitchFamily="34" charset="0"/>
              </a:rPr>
              <a:t>Deus não deixa nada acontecer que não possa ser usado para o nosso bem.</a:t>
            </a:r>
          </a:p>
          <a:p>
            <a:pPr marL="457200" lvl="1" indent="-457200">
              <a:buFont typeface="+mj-lt"/>
              <a:buAutoNum type="arabicPeriod" startAt="2"/>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Ele é sobre tudo</a:t>
            </a:r>
          </a:p>
          <a:p>
            <a:pPr marL="0" indent="0" algn="ctr">
              <a:buNone/>
            </a:pPr>
            <a:endParaRPr lang="pt-BR" sz="14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Salmos 103:19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O SENHOR tem estabelecido o seu trono nos céus, e o seu reino domina sobre tudo</a:t>
            </a:r>
            <a:r>
              <a:rPr lang="pt-BR" sz="2200" dirty="0" smtClean="0">
                <a:latin typeface="Arial" pitchFamily="34" charset="0"/>
                <a:cs typeface="Arial" pitchFamily="34" charset="0"/>
              </a:rPr>
              <a:t>.”</a:t>
            </a:r>
          </a:p>
          <a:p>
            <a:pPr marL="0" indent="0" algn="ctr">
              <a:buNone/>
            </a:pPr>
            <a:endParaRPr lang="pt-BR" sz="14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Isaias 14:27 </a:t>
            </a:r>
          </a:p>
          <a:p>
            <a:pPr marL="0" indent="0" algn="ctr">
              <a:buNone/>
            </a:pPr>
            <a:r>
              <a:rPr lang="pt-BR" sz="2200" dirty="0" smtClean="0">
                <a:latin typeface="Arial" pitchFamily="34" charset="0"/>
                <a:cs typeface="Arial" pitchFamily="34" charset="0"/>
              </a:rPr>
              <a:t>“Porque </a:t>
            </a:r>
            <a:r>
              <a:rPr lang="pt-BR" sz="2200" i="1" dirty="0" smtClean="0">
                <a:latin typeface="Arial" pitchFamily="34" charset="0"/>
                <a:cs typeface="Arial" pitchFamily="34" charset="0"/>
              </a:rPr>
              <a:t>o SENHOR dos Exércitos o determinou; quem o invalidará? E a sua mão está estendida; quem pois a fará voltar atrás?” </a:t>
            </a:r>
          </a:p>
          <a:p>
            <a:pPr marL="857250" lvl="1" indent="-457200">
              <a:buAutoNum type="arabicPeriod" startAt="2"/>
            </a:pPr>
            <a:endParaRPr lang="pt-BR" sz="2000" dirty="0" smtClean="0">
              <a:latin typeface="Arial" pitchFamily="34" charset="0"/>
              <a:cs typeface="Arial" pitchFamily="34" charset="0"/>
            </a:endParaRPr>
          </a:p>
          <a:p>
            <a:pPr marL="457200" lvl="1" indent="-457200">
              <a:buFont typeface="+mj-lt"/>
              <a:buAutoNum type="arabicPeriod" startAt="2"/>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2"/>
            </a:pPr>
            <a:r>
              <a:rPr lang="pt-BR" sz="2200" b="1" dirty="0" smtClean="0">
                <a:latin typeface="Arial" pitchFamily="34" charset="0"/>
                <a:cs typeface="Arial" pitchFamily="34" charset="0"/>
              </a:rPr>
              <a:t>Deus está no controle: </a:t>
            </a:r>
            <a:r>
              <a:rPr lang="pt-BR" sz="2200" dirty="0" smtClean="0">
                <a:latin typeface="Arial" pitchFamily="34" charset="0"/>
                <a:cs typeface="Arial" pitchFamily="34" charset="0"/>
              </a:rPr>
              <a:t>Deus não deixa nada acontecer que não possa ser usado para o nosso bem.</a:t>
            </a:r>
          </a:p>
          <a:p>
            <a:pPr marL="457200" lvl="1" indent="-457200">
              <a:buFont typeface="+mj-lt"/>
              <a:buAutoNum type="arabicPeriod" startAt="2"/>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Ele é sobre tudo</a:t>
            </a:r>
          </a:p>
          <a:p>
            <a:pPr marL="0" indent="0" algn="ctr">
              <a:buNone/>
            </a:pPr>
            <a:endParaRPr lang="pt-BR" sz="14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Isaias 46:9-10</a:t>
            </a:r>
          </a:p>
          <a:p>
            <a:pPr marL="0" indent="0" algn="ctr">
              <a:buNone/>
            </a:pPr>
            <a:r>
              <a:rPr lang="pt-BR" sz="2200" dirty="0" smtClean="0">
                <a:latin typeface="Arial" pitchFamily="34" charset="0"/>
                <a:cs typeface="Arial" pitchFamily="34" charset="0"/>
              </a:rPr>
              <a:t>“</a:t>
            </a:r>
            <a:r>
              <a:rPr lang="pt-BR" sz="2200" baseline="30000" dirty="0" smtClean="0">
                <a:latin typeface="Arial" pitchFamily="34" charset="0"/>
                <a:cs typeface="Arial" pitchFamily="34" charset="0"/>
              </a:rPr>
              <a:t> </a:t>
            </a:r>
            <a:r>
              <a:rPr lang="pt-BR" sz="2200" i="1" baseline="30000" dirty="0" smtClean="0">
                <a:latin typeface="Arial" pitchFamily="34" charset="0"/>
                <a:cs typeface="Arial" pitchFamily="34" charset="0"/>
              </a:rPr>
              <a:t>9</a:t>
            </a:r>
            <a:r>
              <a:rPr lang="pt-BR" sz="2200" i="1" dirty="0" smtClean="0">
                <a:latin typeface="Arial" pitchFamily="34" charset="0"/>
                <a:cs typeface="Arial" pitchFamily="34" charset="0"/>
              </a:rPr>
              <a:t>Lembrai-vos das coisas passadas desde a antiguidade; que eu sou Deus, e não há outro Deus, não há outro semelhante a mim.</a:t>
            </a:r>
            <a:r>
              <a:rPr lang="pt-BR" sz="2200" i="1" baseline="30000" dirty="0" smtClean="0">
                <a:latin typeface="Arial" pitchFamily="34" charset="0"/>
                <a:cs typeface="Arial" pitchFamily="34" charset="0"/>
              </a:rPr>
              <a:t> 10</a:t>
            </a:r>
            <a:r>
              <a:rPr lang="pt-BR" sz="2200" i="1" dirty="0" smtClean="0">
                <a:latin typeface="Arial" pitchFamily="34" charset="0"/>
                <a:cs typeface="Arial" pitchFamily="34" charset="0"/>
              </a:rPr>
              <a:t>Que anuncio o fim desde o princípio, e desde a antiguidade as coisas que ainda não sucederam; que digo: O meu conselho será firme, e farei toda a minha vontade.”</a:t>
            </a:r>
          </a:p>
          <a:p>
            <a:pPr marL="857250" lvl="1" indent="-457200">
              <a:buAutoNum type="arabicPeriod" startAt="2"/>
            </a:pPr>
            <a:endParaRPr lang="pt-BR" sz="2000" dirty="0" smtClean="0">
              <a:latin typeface="Arial" pitchFamily="34" charset="0"/>
              <a:cs typeface="Arial" pitchFamily="34" charset="0"/>
            </a:endParaRPr>
          </a:p>
          <a:p>
            <a:pPr marL="457200" lvl="1" indent="-457200">
              <a:buFont typeface="+mj-lt"/>
              <a:buAutoNum type="arabicPeriod" startAt="2"/>
            </a:pP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pPr marL="461963" indent="-461963">
              <a:spcBef>
                <a:spcPct val="20000"/>
              </a:spcBef>
              <a:defRPr/>
            </a:pPr>
            <a:endParaRPr lang="pt-BR" sz="2400" dirty="0" smtClean="0">
              <a:latin typeface="Arial" pitchFamily="34" charset="0"/>
              <a:cs typeface="Arial" pitchFamily="34" charset="0"/>
            </a:endParaRPr>
          </a:p>
          <a:p>
            <a:pPr marL="461963" indent="-461963">
              <a:spcBef>
                <a:spcPct val="20000"/>
              </a:spcBef>
              <a:buAutoNum type="arabicPeriod" startAt="2"/>
              <a:defRPr/>
            </a:pPr>
            <a:r>
              <a:rPr lang="pt-BR" sz="2400" dirty="0" smtClean="0">
                <a:latin typeface="Arial" pitchFamily="34" charset="0"/>
                <a:cs typeface="Arial" pitchFamily="34" charset="0"/>
              </a:rPr>
              <a:t>A preocupação com outros, desejando o seu bem é bom. </a:t>
            </a:r>
          </a:p>
          <a:p>
            <a:pPr marL="461963" indent="-461963">
              <a:spcBef>
                <a:spcPct val="20000"/>
              </a:spcBef>
              <a:buAutoNum type="arabicPeriod" startAt="2"/>
              <a:defRPr/>
            </a:pPr>
            <a:endParaRPr lang="pt-BR" sz="2400" b="1"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Devemos ser diligentes com nossas responsabilidades e planos para o futuro.</a:t>
            </a:r>
          </a:p>
          <a:p>
            <a:pPr marL="461963" indent="-461963">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3"/>
            </a:pPr>
            <a:r>
              <a:rPr lang="pt-BR" sz="2200" b="1" dirty="0" smtClean="0">
                <a:latin typeface="Arial" pitchFamily="34" charset="0"/>
                <a:cs typeface="Arial" pitchFamily="34" charset="0"/>
              </a:rPr>
              <a:t>Posso confiar nele: </a:t>
            </a:r>
            <a:r>
              <a:rPr lang="pt-BR" sz="2200" dirty="0" smtClean="0">
                <a:latin typeface="Arial" pitchFamily="34" charset="0"/>
                <a:cs typeface="Arial" pitchFamily="34" charset="0"/>
              </a:rPr>
              <a:t>Ele é fiel e posso confiar em suas promessas.</a:t>
            </a:r>
          </a:p>
          <a:p>
            <a:pPr marL="457200" lvl="1" indent="-457200">
              <a:buNone/>
            </a:pPr>
            <a:endParaRPr lang="pt-BR" sz="2000" dirty="0" smtClean="0">
              <a:latin typeface="Arial" pitchFamily="34" charset="0"/>
              <a:cs typeface="Arial" pitchFamily="34" charset="0"/>
            </a:endParaRPr>
          </a:p>
          <a:p>
            <a:pPr marL="457200" lvl="1" indent="-457200" algn="ctr">
              <a:buNone/>
            </a:pPr>
            <a:r>
              <a:rPr lang="pt-BR" sz="2200" u="sng" dirty="0" smtClean="0">
                <a:latin typeface="Arial" pitchFamily="34" charset="0"/>
                <a:cs typeface="Arial" pitchFamily="34" charset="0"/>
              </a:rPr>
              <a:t>A Palavra de Deus me sustenta</a:t>
            </a:r>
          </a:p>
          <a:p>
            <a:pPr marL="457200" lvl="1" indent="-457200" algn="ctr">
              <a:buNone/>
            </a:pPr>
            <a:endParaRPr lang="pt-BR" sz="1400" dirty="0" smtClean="0">
              <a:latin typeface="Arial" pitchFamily="34" charset="0"/>
              <a:cs typeface="Arial" pitchFamily="34" charset="0"/>
            </a:endParaRPr>
          </a:p>
          <a:p>
            <a:pPr marL="457200" lvl="1" indent="-457200" algn="ctr">
              <a:buNone/>
            </a:pPr>
            <a:r>
              <a:rPr lang="pt-BR" sz="2200" dirty="0" smtClean="0">
                <a:latin typeface="Arial" pitchFamily="34" charset="0"/>
                <a:cs typeface="Arial" pitchFamily="34" charset="0"/>
              </a:rPr>
              <a:t>2 Pedro 1:2</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Graça e paz vos sejam multiplicadas, </a:t>
            </a:r>
            <a:r>
              <a:rPr lang="pt-BR" sz="2200" i="1" u="sng" dirty="0" smtClean="0">
                <a:latin typeface="Arial" pitchFamily="34" charset="0"/>
                <a:cs typeface="Arial" pitchFamily="34" charset="0"/>
              </a:rPr>
              <a:t>pelo conhecimento </a:t>
            </a:r>
            <a:r>
              <a:rPr lang="pt-BR" sz="2200" i="1" dirty="0" smtClean="0">
                <a:latin typeface="Arial" pitchFamily="34" charset="0"/>
                <a:cs typeface="Arial" pitchFamily="34" charset="0"/>
              </a:rPr>
              <a:t>de Deus, e de Jesus nosso Senhor</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Pro. 30:5</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Toda a Palavra de Deus é pura; escudo é para </a:t>
            </a:r>
            <a:r>
              <a:rPr lang="pt-BR" sz="2200" i="1" u="sng" dirty="0" smtClean="0">
                <a:latin typeface="Arial" pitchFamily="34" charset="0"/>
                <a:cs typeface="Arial" pitchFamily="34" charset="0"/>
              </a:rPr>
              <a:t>os que confiam nele</a:t>
            </a:r>
            <a:r>
              <a:rPr lang="pt-BR" sz="2200" dirty="0" smtClean="0">
                <a:latin typeface="Arial" pitchFamily="34" charset="0"/>
                <a:cs typeface="Arial" pitchFamily="34" charset="0"/>
              </a:rPr>
              <a:t>”.</a:t>
            </a:r>
          </a:p>
          <a:p>
            <a:pPr marL="0" lvl="1" indent="0" algn="ctr">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3"/>
            </a:pPr>
            <a:r>
              <a:rPr lang="pt-BR" sz="2200" b="1" dirty="0" smtClean="0">
                <a:latin typeface="Arial" pitchFamily="34" charset="0"/>
                <a:cs typeface="Arial" pitchFamily="34" charset="0"/>
              </a:rPr>
              <a:t>Posso confiar nele: </a:t>
            </a:r>
            <a:r>
              <a:rPr lang="pt-BR" sz="2200" dirty="0" smtClean="0">
                <a:latin typeface="Arial" pitchFamily="34" charset="0"/>
                <a:cs typeface="Arial" pitchFamily="34" charset="0"/>
              </a:rPr>
              <a:t>Ele é fiel e posso confiar em suas promessas.</a:t>
            </a:r>
          </a:p>
          <a:p>
            <a:pPr marL="457200" lvl="1" indent="-457200">
              <a:buNone/>
            </a:pPr>
            <a:endParaRPr lang="pt-BR" sz="2000" dirty="0" smtClean="0">
              <a:latin typeface="Arial" pitchFamily="34" charset="0"/>
              <a:cs typeface="Arial" pitchFamily="34" charset="0"/>
            </a:endParaRPr>
          </a:p>
          <a:p>
            <a:pPr marL="457200" lvl="1" indent="-457200" algn="ctr">
              <a:buNone/>
            </a:pPr>
            <a:r>
              <a:rPr lang="pt-BR" sz="2200" u="sng" dirty="0" smtClean="0">
                <a:latin typeface="Arial" pitchFamily="34" charset="0"/>
                <a:cs typeface="Arial" pitchFamily="34" charset="0"/>
              </a:rPr>
              <a:t>A Palavra de Deus me sustenta</a:t>
            </a:r>
          </a:p>
          <a:p>
            <a:pPr marL="457200" lvl="1" indent="-457200" algn="ctr">
              <a:buNone/>
            </a:pPr>
            <a:endParaRPr lang="pt-BR" sz="1400" dirty="0" smtClean="0">
              <a:latin typeface="Arial" pitchFamily="34" charset="0"/>
              <a:cs typeface="Arial" pitchFamily="34" charset="0"/>
            </a:endParaRPr>
          </a:p>
          <a:p>
            <a:pPr marL="457200" lvl="1" indent="-457200" algn="ctr">
              <a:buNone/>
            </a:pPr>
            <a:r>
              <a:rPr lang="pt-BR" sz="2200" dirty="0" smtClean="0">
                <a:latin typeface="Arial" pitchFamily="34" charset="0"/>
                <a:cs typeface="Arial" pitchFamily="34" charset="0"/>
              </a:rPr>
              <a:t>2 Pedro 1:2</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Graça e paz vos sejam multiplicadas, </a:t>
            </a:r>
            <a:r>
              <a:rPr lang="pt-BR" sz="2200" i="1" u="sng" dirty="0" smtClean="0">
                <a:latin typeface="Arial" pitchFamily="34" charset="0"/>
                <a:cs typeface="Arial" pitchFamily="34" charset="0"/>
              </a:rPr>
              <a:t>pelo conhecimento </a:t>
            </a:r>
            <a:r>
              <a:rPr lang="pt-BR" sz="2200" i="1" dirty="0" smtClean="0">
                <a:latin typeface="Arial" pitchFamily="34" charset="0"/>
                <a:cs typeface="Arial" pitchFamily="34" charset="0"/>
              </a:rPr>
              <a:t>de Deus, e de Jesus nosso Senhor</a:t>
            </a:r>
            <a:r>
              <a:rPr lang="pt-BR" sz="2200" dirty="0" smtClean="0">
                <a:latin typeface="Arial" pitchFamily="34" charset="0"/>
                <a:cs typeface="Arial" pitchFamily="34" charset="0"/>
              </a:rPr>
              <a:t>;”</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Pro. 30:5</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Toda a Palavra de Deus é pura; escudo é para </a:t>
            </a:r>
            <a:r>
              <a:rPr lang="pt-BR" sz="2200" i="1" u="sng" dirty="0" smtClean="0">
                <a:latin typeface="Arial" pitchFamily="34" charset="0"/>
                <a:cs typeface="Arial" pitchFamily="34" charset="0"/>
              </a:rPr>
              <a:t>os que confiam nele</a:t>
            </a:r>
            <a:r>
              <a:rPr lang="pt-BR" sz="2200" dirty="0" smtClean="0">
                <a:latin typeface="Arial" pitchFamily="34" charset="0"/>
                <a:cs typeface="Arial" pitchFamily="34" charset="0"/>
              </a:rPr>
              <a:t>”.</a:t>
            </a:r>
          </a:p>
          <a:p>
            <a:pPr marL="0" lvl="1" indent="0" algn="ctr">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3"/>
            </a:pPr>
            <a:r>
              <a:rPr lang="pt-BR" sz="2200" b="1" dirty="0" smtClean="0">
                <a:latin typeface="Arial" pitchFamily="34" charset="0"/>
                <a:cs typeface="Arial" pitchFamily="34" charset="0"/>
              </a:rPr>
              <a:t>Posso confiar nele: </a:t>
            </a:r>
            <a:r>
              <a:rPr lang="pt-BR" sz="2200" dirty="0" smtClean="0">
                <a:latin typeface="Arial" pitchFamily="34" charset="0"/>
                <a:cs typeface="Arial" pitchFamily="34" charset="0"/>
              </a:rPr>
              <a:t>Ele é fiel e posso confiar em suas promessas.</a:t>
            </a:r>
          </a:p>
          <a:p>
            <a:pPr marL="457200" lvl="1" indent="-457200">
              <a:buNone/>
            </a:pPr>
            <a:endParaRPr lang="pt-BR" sz="20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Sempre Presente</a:t>
            </a:r>
          </a:p>
          <a:p>
            <a:pPr marL="0" indent="0" algn="ctr">
              <a:buNone/>
            </a:pPr>
            <a:endParaRPr lang="pt-BR" sz="14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Salmos 46:1,</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Deus é o nosso refúgio e fortaleza, socorro bem presente na angústia</a:t>
            </a:r>
            <a:r>
              <a:rPr lang="pt-BR" sz="2200" dirty="0" smtClean="0">
                <a:latin typeface="Arial" pitchFamily="34" charset="0"/>
                <a:cs typeface="Arial" pitchFamily="34" charset="0"/>
              </a:rPr>
              <a:t>”. </a:t>
            </a:r>
          </a:p>
          <a:p>
            <a:pPr marL="0" lvl="1" indent="0" algn="ctr">
              <a:buNone/>
            </a:pPr>
            <a:endParaRPr lang="pt-BR" sz="22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João 14:16</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E eu rogarei ao Pai, e ele vos dará outro Consolador, para que fique convosco para sempre</a:t>
            </a:r>
            <a:r>
              <a:rPr lang="pt-BR" sz="2200" dirty="0" smtClean="0">
                <a:latin typeface="Arial" pitchFamily="34" charset="0"/>
                <a:cs typeface="Arial" pitchFamily="34" charset="0"/>
              </a:rPr>
              <a:t>;” </a:t>
            </a: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3"/>
            </a:pPr>
            <a:r>
              <a:rPr lang="pt-BR" sz="2200" b="1" dirty="0" smtClean="0">
                <a:latin typeface="Arial" pitchFamily="34" charset="0"/>
                <a:cs typeface="Arial" pitchFamily="34" charset="0"/>
              </a:rPr>
              <a:t>Posso confiar nele: </a:t>
            </a:r>
            <a:r>
              <a:rPr lang="pt-BR" sz="2200" dirty="0" smtClean="0">
                <a:latin typeface="Arial" pitchFamily="34" charset="0"/>
                <a:cs typeface="Arial" pitchFamily="34" charset="0"/>
              </a:rPr>
              <a:t>Ele é fiel e posso confiar em suas promessas.</a:t>
            </a:r>
          </a:p>
          <a:p>
            <a:pPr marL="457200" lvl="1" indent="-457200">
              <a:buNone/>
            </a:pPr>
            <a:endParaRPr lang="pt-BR" sz="20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Sempre Presente</a:t>
            </a:r>
          </a:p>
          <a:p>
            <a:pPr marL="0" indent="0" algn="ctr">
              <a:buNone/>
            </a:pPr>
            <a:endParaRPr lang="pt-BR" sz="14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Hebreus 13:5</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Sejam vossos costumes sem avareza, contentando-vos com o que tendes; porque ele disse: Não te deixarei, nem te desampararei</a:t>
            </a:r>
            <a:r>
              <a:rPr lang="pt-BR" sz="2200" dirty="0" smtClean="0">
                <a:latin typeface="Arial" pitchFamily="34" charset="0"/>
                <a:cs typeface="Arial" pitchFamily="34" charset="0"/>
              </a:rPr>
              <a:t>.”</a:t>
            </a:r>
            <a:r>
              <a:rPr lang="pt-BR" sz="2200" baseline="30000" dirty="0" smtClean="0">
                <a:latin typeface="Arial" pitchFamily="34" charset="0"/>
                <a:cs typeface="Arial" pitchFamily="34" charset="0"/>
              </a:rPr>
              <a:t> </a:t>
            </a:r>
            <a:r>
              <a:rPr lang="pt-BR" sz="2200" dirty="0" smtClean="0">
                <a:latin typeface="Arial" pitchFamily="34" charset="0"/>
                <a:cs typeface="Arial" pitchFamily="34" charset="0"/>
              </a:rPr>
              <a:t> </a:t>
            </a: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3"/>
            </a:pPr>
            <a:r>
              <a:rPr lang="pt-BR" sz="2200" b="1" dirty="0" smtClean="0">
                <a:latin typeface="Arial" pitchFamily="34" charset="0"/>
                <a:cs typeface="Arial" pitchFamily="34" charset="0"/>
              </a:rPr>
              <a:t>Posso confiar nele: </a:t>
            </a:r>
            <a:r>
              <a:rPr lang="pt-BR" sz="2200" dirty="0" smtClean="0">
                <a:latin typeface="Arial" pitchFamily="34" charset="0"/>
                <a:cs typeface="Arial" pitchFamily="34" charset="0"/>
              </a:rPr>
              <a:t>Ele é fiel e posso confiar em suas promessas.</a:t>
            </a:r>
          </a:p>
          <a:p>
            <a:pPr marL="457200" lvl="1" indent="-457200">
              <a:buNone/>
            </a:pPr>
            <a:endParaRPr lang="pt-BR" sz="20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Sempre Presente</a:t>
            </a:r>
          </a:p>
          <a:p>
            <a:pPr marL="0" indent="0" algn="ctr">
              <a:buNone/>
            </a:pPr>
            <a:endParaRPr lang="pt-BR" sz="14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Mateus 28:18-20</a:t>
            </a:r>
          </a:p>
          <a:p>
            <a:pPr marL="0" lvl="1" indent="0" algn="ctr">
              <a:buNone/>
            </a:pPr>
            <a:r>
              <a:rPr lang="pt-BR" sz="2200" dirty="0" smtClean="0">
                <a:latin typeface="Arial" pitchFamily="34" charset="0"/>
                <a:cs typeface="Arial" pitchFamily="34" charset="0"/>
              </a:rPr>
              <a:t>“</a:t>
            </a:r>
            <a:r>
              <a:rPr lang="pt-BR" sz="2200" i="1" baseline="30000" dirty="0" smtClean="0">
                <a:latin typeface="Arial" pitchFamily="34" charset="0"/>
                <a:cs typeface="Arial" pitchFamily="34" charset="0"/>
              </a:rPr>
              <a:t>18 </a:t>
            </a:r>
            <a:r>
              <a:rPr lang="pt-BR" sz="2200" i="1" dirty="0" smtClean="0">
                <a:latin typeface="Arial" pitchFamily="34" charset="0"/>
                <a:cs typeface="Arial" pitchFamily="34" charset="0"/>
              </a:rPr>
              <a:t>E, chegando-se Jesus, falou-lhes, dizendo: É-me dado todo o poder no céu e na terra.</a:t>
            </a:r>
            <a:r>
              <a:rPr lang="pt-BR" sz="2200" i="1" baseline="30000" dirty="0" smtClean="0">
                <a:latin typeface="Arial" pitchFamily="34" charset="0"/>
                <a:cs typeface="Arial" pitchFamily="34" charset="0"/>
              </a:rPr>
              <a:t> 19 </a:t>
            </a:r>
            <a:r>
              <a:rPr lang="pt-BR" sz="2200" i="1" dirty="0" smtClean="0">
                <a:latin typeface="Arial" pitchFamily="34" charset="0"/>
                <a:cs typeface="Arial" pitchFamily="34" charset="0"/>
              </a:rPr>
              <a:t>Portanto ide, fazei discípulos de todas as nações, batizando-os em nome do Pai, e do Filho, e do Espírito Santo;</a:t>
            </a:r>
            <a:r>
              <a:rPr lang="pt-BR" sz="2200" i="1" baseline="30000" dirty="0" smtClean="0">
                <a:latin typeface="Arial" pitchFamily="34" charset="0"/>
                <a:cs typeface="Arial" pitchFamily="34" charset="0"/>
              </a:rPr>
              <a:t> 20 </a:t>
            </a:r>
            <a:r>
              <a:rPr lang="pt-BR" sz="2200" i="1" dirty="0" smtClean="0">
                <a:latin typeface="Arial" pitchFamily="34" charset="0"/>
                <a:cs typeface="Arial" pitchFamily="34" charset="0"/>
              </a:rPr>
              <a:t>Ensinando-os a guardar todas as coisas que eu vos tenho mandado; e eis que eu estou convosco todos os dias, até a consumação dos séculos. Amém.”</a:t>
            </a:r>
            <a:endParaRPr lang="pt-BR" sz="2200" dirty="0" smtClean="0">
              <a:latin typeface="Arial" pitchFamily="34" charset="0"/>
              <a:cs typeface="Arial" pitchFamily="34" charset="0"/>
            </a:endParaRPr>
          </a:p>
          <a:p>
            <a:pPr marL="0" lvl="1" indent="0" algn="ctr">
              <a:buNone/>
            </a:pPr>
            <a:endParaRPr lang="pt-BR" sz="2200" dirty="0" smtClean="0">
              <a:latin typeface="Arial" pitchFamily="34" charset="0"/>
              <a:cs typeface="Arial" pitchFamily="34" charset="0"/>
            </a:endParaRPr>
          </a:p>
          <a:p>
            <a:pPr marL="857250" lvl="1" indent="-457200" algn="ctr">
              <a:buFont typeface="Arial" pitchFamily="34" charset="0"/>
              <a:buAutoNum type="arabicPeriod" startAt="2"/>
            </a:pPr>
            <a:endParaRPr lang="pt-BR" sz="2200" dirty="0" smtClean="0">
              <a:latin typeface="Arial" pitchFamily="34" charset="0"/>
              <a:cs typeface="Arial" pitchFamily="34" charset="0"/>
            </a:endParaRPr>
          </a:p>
          <a:p>
            <a:pPr marL="0" lvl="1" indent="0" algn="ctr">
              <a:buNone/>
            </a:pPr>
            <a:endParaRPr lang="pt-BR" sz="22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457200" lvl="1" indent="-457200" algn="ctr">
              <a:buNone/>
            </a:pPr>
            <a:r>
              <a:rPr lang="pt-BR" sz="2200" u="sng" dirty="0" smtClean="0">
                <a:latin typeface="Arial" pitchFamily="34" charset="0"/>
                <a:cs typeface="Arial" pitchFamily="34" charset="0"/>
              </a:rPr>
              <a:t>Deus usa todas as coisas para nosso bem</a:t>
            </a:r>
          </a:p>
          <a:p>
            <a:pPr marL="457200" lvl="1" indent="-457200">
              <a:buNone/>
            </a:pPr>
            <a:endParaRPr lang="pt-BR" sz="2200" dirty="0" smtClean="0">
              <a:latin typeface="Arial" pitchFamily="34" charset="0"/>
              <a:cs typeface="Arial" pitchFamily="34" charset="0"/>
            </a:endParaRPr>
          </a:p>
          <a:p>
            <a:pPr marL="0" indent="0" algn="ctr">
              <a:buNone/>
            </a:pPr>
            <a:r>
              <a:rPr lang="pt-BR" sz="2200" dirty="0" smtClean="0">
                <a:solidFill>
                  <a:prstClr val="black"/>
                </a:solidFill>
                <a:latin typeface="Arial" pitchFamily="34" charset="0"/>
                <a:ea typeface="Times New Roman" pitchFamily="18" charset="0"/>
                <a:cs typeface="Arial" pitchFamily="34" charset="0"/>
              </a:rPr>
              <a:t>Romanos 8:28,</a:t>
            </a:r>
          </a:p>
          <a:p>
            <a:pPr marL="0" indent="0" algn="ctr">
              <a:buNone/>
            </a:pPr>
            <a:r>
              <a:rPr lang="pt-BR" sz="2200" dirty="0" smtClean="0">
                <a:solidFill>
                  <a:prstClr val="black"/>
                </a:solidFill>
                <a:latin typeface="Arial" pitchFamily="34" charset="0"/>
                <a:ea typeface="Times New Roman" pitchFamily="18" charset="0"/>
                <a:cs typeface="Arial" pitchFamily="34" charset="0"/>
              </a:rPr>
              <a:t>“</a:t>
            </a:r>
            <a:r>
              <a:rPr lang="pt-BR" sz="2200" i="1" dirty="0" smtClean="0">
                <a:solidFill>
                  <a:prstClr val="black"/>
                </a:solidFill>
                <a:latin typeface="Arial" pitchFamily="34" charset="0"/>
                <a:cs typeface="Arial" pitchFamily="34" charset="0"/>
              </a:rPr>
              <a:t>E sabemos que todas as coisas contribuem juntamente para o bem daqueles que amam a Deus, daqueles que são chamados segundo o seu propósito</a:t>
            </a:r>
            <a:r>
              <a:rPr lang="pt-BR" sz="2200" dirty="0" smtClean="0">
                <a:solidFill>
                  <a:prstClr val="black"/>
                </a:solidFill>
                <a:latin typeface="Arial" pitchFamily="34" charset="0"/>
                <a:cs typeface="Arial" pitchFamily="34" charset="0"/>
              </a:rPr>
              <a:t>”. </a:t>
            </a:r>
          </a:p>
          <a:p>
            <a:pPr marL="457200" lvl="1" indent="-457200">
              <a:buNone/>
            </a:pPr>
            <a:endParaRPr lang="pt-BR" sz="2400" dirty="0" smtClean="0"/>
          </a:p>
          <a:p>
            <a:pPr marL="457200" lvl="1" indent="-457200">
              <a:buNone/>
            </a:pPr>
            <a:endParaRPr lang="pt-BR" sz="2200"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A Correção de Deus é para nosso proveito</a:t>
            </a:r>
          </a:p>
          <a:p>
            <a:pPr marL="0" indent="0" algn="ctr">
              <a:buNone/>
            </a:pPr>
            <a:endParaRPr lang="pt-BR" sz="2200" dirty="0" smtClean="0">
              <a:latin typeface="Arial" pitchFamily="34" charset="0"/>
              <a:ea typeface="Times New Roman" pitchFamily="18" charset="0"/>
              <a:cs typeface="Arial" pitchFamily="34" charset="0"/>
            </a:endParaRPr>
          </a:p>
          <a:p>
            <a:pPr marL="0" indent="0" algn="ctr">
              <a:buNone/>
            </a:pPr>
            <a:r>
              <a:rPr lang="pt-BR" sz="2200" dirty="0" smtClean="0">
                <a:latin typeface="Arial" pitchFamily="34" charset="0"/>
                <a:ea typeface="Times New Roman" pitchFamily="18" charset="0"/>
                <a:cs typeface="Arial" pitchFamily="34" charset="0"/>
              </a:rPr>
              <a:t>Heb. 12:6</a:t>
            </a:r>
          </a:p>
          <a:p>
            <a:pPr marL="0" indent="0" algn="ctr">
              <a:buNone/>
            </a:pPr>
            <a:r>
              <a:rPr lang="pt-BR" sz="2200" dirty="0" smtClean="0">
                <a:latin typeface="Arial" pitchFamily="34" charset="0"/>
                <a:ea typeface="Times New Roman" pitchFamily="18" charset="0"/>
                <a:cs typeface="Arial" pitchFamily="34" charset="0"/>
              </a:rPr>
              <a:t>	“</a:t>
            </a:r>
            <a:r>
              <a:rPr lang="pt-BR" sz="2200" i="1" dirty="0" smtClean="0">
                <a:latin typeface="Arial" pitchFamily="34" charset="0"/>
                <a:cs typeface="Arial" pitchFamily="34" charset="0"/>
              </a:rPr>
              <a:t>Porque o Senhor corrige o que ama, E açoita a qualquer que recebe por filho</a:t>
            </a:r>
            <a:r>
              <a:rPr lang="pt-BR" sz="2200" dirty="0" smtClean="0">
                <a:latin typeface="Arial" pitchFamily="34" charset="0"/>
                <a:cs typeface="Arial" pitchFamily="34" charset="0"/>
              </a:rPr>
              <a:t>”.</a:t>
            </a:r>
            <a:r>
              <a:rPr lang="pt-BR" sz="2200" dirty="0" smtClean="0">
                <a:latin typeface="Arial" pitchFamily="34" charset="0"/>
                <a:ea typeface="Times New Roman" pitchFamily="18" charset="0"/>
                <a:cs typeface="Arial" pitchFamily="34" charset="0"/>
              </a:rPr>
              <a:t> </a:t>
            </a:r>
            <a:r>
              <a:rPr lang="en-US" sz="2200" dirty="0" smtClean="0">
                <a:latin typeface="Arial" pitchFamily="34" charset="0"/>
                <a:ea typeface="Times New Roman" pitchFamily="18"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A Correção de Deus é para nosso proveito</a:t>
            </a:r>
          </a:p>
          <a:p>
            <a:pPr marL="0" indent="0" algn="ctr">
              <a:buNone/>
            </a:pPr>
            <a:endParaRPr lang="pt-BR" sz="2200" dirty="0" smtClean="0">
              <a:latin typeface="Arial" pitchFamily="34" charset="0"/>
              <a:ea typeface="Times New Roman" pitchFamily="18" charset="0"/>
              <a:cs typeface="Arial" pitchFamily="34" charset="0"/>
            </a:endParaRPr>
          </a:p>
          <a:p>
            <a:pPr marL="0" indent="0" algn="ctr">
              <a:buNone/>
            </a:pPr>
            <a:r>
              <a:rPr lang="pt-BR" sz="2200" dirty="0" smtClean="0">
                <a:latin typeface="Arial" pitchFamily="34" charset="0"/>
                <a:ea typeface="Times New Roman" pitchFamily="18" charset="0"/>
                <a:cs typeface="Arial" pitchFamily="34" charset="0"/>
              </a:rPr>
              <a:t>Hebreus 12:10-11</a:t>
            </a:r>
          </a:p>
          <a:p>
            <a:pPr marL="0" indent="0" algn="ctr">
              <a:buNone/>
            </a:pPr>
            <a:r>
              <a:rPr lang="pt-BR" sz="2200" dirty="0" smtClean="0">
                <a:latin typeface="Arial" pitchFamily="34" charset="0"/>
                <a:ea typeface="Times New Roman" pitchFamily="18" charset="0"/>
                <a:cs typeface="Arial" pitchFamily="34" charset="0"/>
              </a:rPr>
              <a:t>“</a:t>
            </a:r>
            <a:r>
              <a:rPr lang="pt-BR" sz="2200" i="1" dirty="0" smtClean="0">
                <a:latin typeface="Arial" pitchFamily="34" charset="0"/>
                <a:cs typeface="Arial" pitchFamily="34" charset="0"/>
              </a:rPr>
              <a:t>Porque aqueles, na verdade, por um pouco de tempo, nos corrigiam como bem lhes parecia; mas este, </a:t>
            </a:r>
            <a:r>
              <a:rPr lang="pt-BR" sz="2200" i="1" u="sng" dirty="0" smtClean="0">
                <a:latin typeface="Arial" pitchFamily="34" charset="0"/>
                <a:cs typeface="Arial" pitchFamily="34" charset="0"/>
              </a:rPr>
              <a:t>para nosso proveito</a:t>
            </a:r>
            <a:r>
              <a:rPr lang="pt-BR" sz="2200" i="1" dirty="0" smtClean="0">
                <a:latin typeface="Arial" pitchFamily="34" charset="0"/>
                <a:cs typeface="Arial" pitchFamily="34" charset="0"/>
              </a:rPr>
              <a:t>, para sermos participantes da sua santidade.  E, na verdade, toda a correção, ao presente, não parece ser de gozo, senão de tristeza, mas depois produz um fruto pacífico de justiça nos exercitados por ela.</a:t>
            </a:r>
            <a:r>
              <a:rPr lang="pt-BR" sz="2200" dirty="0" smtClean="0">
                <a:latin typeface="Arial" pitchFamily="34" charset="0"/>
                <a:cs typeface="Arial" pitchFamily="34" charset="0"/>
              </a:rPr>
              <a:t> </a:t>
            </a:r>
            <a:r>
              <a:rPr lang="en-US" sz="22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Sempre vai me perdoar</a:t>
            </a:r>
          </a:p>
          <a:p>
            <a:pPr marL="0" lvl="1" indent="0">
              <a:buNone/>
            </a:pPr>
            <a:endParaRPr lang="pt-BR"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1 </a:t>
            </a:r>
            <a:r>
              <a:rPr lang="en-US" sz="2200" dirty="0" err="1" smtClean="0">
                <a:latin typeface="Arial" pitchFamily="34" charset="0"/>
                <a:cs typeface="Arial" pitchFamily="34" charset="0"/>
              </a:rPr>
              <a:t>João</a:t>
            </a:r>
            <a:r>
              <a:rPr lang="en-US" sz="2200" dirty="0" smtClean="0">
                <a:latin typeface="Arial" pitchFamily="34" charset="0"/>
                <a:cs typeface="Arial" pitchFamily="34" charset="0"/>
              </a:rPr>
              <a:t> 1:9  </a:t>
            </a: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Se confessarmos os nossos pecados, ele é fiel e justo para nos perdoar os pecados, e nos purificar de toda a injustiça.</a:t>
            </a:r>
            <a:r>
              <a:rPr lang="pt-BR" sz="2200" dirty="0" smtClean="0">
                <a:latin typeface="Arial" pitchFamily="34" charset="0"/>
                <a:cs typeface="Arial" pitchFamily="34" charset="0"/>
              </a:rPr>
              <a:t>” </a:t>
            </a:r>
          </a:p>
          <a:p>
            <a:pPr marL="457200" lvl="1" indent="-457200">
              <a:buNone/>
            </a:pPr>
            <a:endParaRPr lang="pt-BR" sz="2400" dirty="0" smtClean="0"/>
          </a:p>
          <a:p>
            <a:pPr marL="457200" lvl="1" indent="-457200">
              <a:buNone/>
            </a:pPr>
            <a:endParaRPr lang="pt-BR" sz="2200" dirty="0" smtClean="0">
              <a:latin typeface="Arial" pitchFamily="34" charset="0"/>
              <a:cs typeface="Arial" pitchFamily="34" charset="0"/>
            </a:endParaRPr>
          </a:p>
          <a:p>
            <a:pPr marL="0" lvl="1" indent="0">
              <a:buNone/>
            </a:pPr>
            <a:r>
              <a:rPr lang="pt-BR" sz="2200"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Quer nosso bem</a:t>
            </a:r>
          </a:p>
          <a:p>
            <a:pPr marL="0" indent="0" algn="ctr">
              <a:buNone/>
            </a:pPr>
            <a:endParaRPr lang="pt-BR" sz="2200" u="sng"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 </a:t>
            </a:r>
            <a:r>
              <a:rPr lang="pl-PL" sz="2200" dirty="0" smtClean="0">
                <a:latin typeface="Arial" pitchFamily="34" charset="0"/>
                <a:cs typeface="Arial" pitchFamily="34" charset="0"/>
              </a:rPr>
              <a:t>Jeremia</a:t>
            </a:r>
            <a:r>
              <a:rPr lang="en-US" sz="2200" dirty="0" smtClean="0">
                <a:latin typeface="Arial" pitchFamily="34" charset="0"/>
                <a:cs typeface="Arial" pitchFamily="34" charset="0"/>
              </a:rPr>
              <a:t>s</a:t>
            </a:r>
            <a:r>
              <a:rPr lang="pl-PL" sz="2200" dirty="0" smtClean="0">
                <a:latin typeface="Arial" pitchFamily="34" charset="0"/>
                <a:cs typeface="Arial" pitchFamily="34" charset="0"/>
              </a:rPr>
              <a:t> 29:11</a:t>
            </a:r>
            <a:endParaRPr lang="en-US"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Porque eu bem sei os pensamentos que tenho a vosso respeito, diz o SENHOR; pensamentos de paz, e não de mal, para vos dar o fim que esperais.”</a:t>
            </a:r>
            <a:r>
              <a:rPr lang="en-US" sz="2200" i="1" dirty="0" smtClean="0">
                <a:latin typeface="Arial" pitchFamily="34" charset="0"/>
                <a:cs typeface="Arial" pitchFamily="34" charset="0"/>
              </a:rPr>
              <a:t> </a:t>
            </a:r>
            <a:endParaRPr lang="pt-BR" sz="2000" dirty="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stretch>
            <a:fillRect/>
          </a:stretch>
        </p:blipFill>
        <p:spPr>
          <a:xfrm>
            <a:off x="0" y="0"/>
            <a:ext cx="9285162" cy="6858000"/>
          </a:xfrm>
          <a:prstGeom prst="rect">
            <a:avLst/>
          </a:prstGeom>
        </p:spPr>
      </p:pic>
      <p:pic>
        <p:nvPicPr>
          <p:cNvPr id="16" name="Picture 15" descr="rock-jumping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9900592" cy="6858000"/>
          </a:xfrm>
          <a:prstGeom prst="rect">
            <a:avLst/>
          </a:prstGeom>
        </p:spPr>
      </p:pic>
      <p:sp>
        <p:nvSpPr>
          <p:cNvPr id="15" name="Título 1"/>
          <p:cNvSpPr txBox="1">
            <a:spLocks/>
          </p:cNvSpPr>
          <p:nvPr/>
        </p:nvSpPr>
        <p:spPr>
          <a:xfrm>
            <a:off x="500034" y="188640"/>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8000" b="1" i="0" u="none" strike="noStrike" kern="1200" cap="none" spc="0" normalizeH="0" baseline="0" noProof="0" dirty="0" smtClean="0">
                <a:ln>
                  <a:noFill/>
                </a:ln>
                <a:effectLst/>
                <a:uLnTx/>
                <a:uFillTx/>
                <a:latin typeface="Tahoma"/>
                <a:ea typeface="+mj-ea"/>
                <a:cs typeface="+mj-cs"/>
              </a:rPr>
              <a:t>INTRODUÇÃO</a:t>
            </a:r>
          </a:p>
        </p:txBody>
      </p:sp>
      <p:sp>
        <p:nvSpPr>
          <p:cNvPr id="17" name="Rectangle 2"/>
          <p:cNvSpPr>
            <a:spLocks noChangeArrowheads="1"/>
          </p:cNvSpPr>
          <p:nvPr/>
        </p:nvSpPr>
        <p:spPr bwMode="auto">
          <a:xfrm>
            <a:off x="0" y="-20281"/>
            <a:ext cx="853244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R="0" lvl="0" algn="ctr" defTabSz="914400" rtl="0" eaLnBrk="1" fontAlgn="base" latinLnBrk="0" hangingPunct="1">
              <a:lnSpc>
                <a:spcPct val="100000"/>
              </a:lnSpc>
              <a:spcBef>
                <a:spcPct val="0"/>
              </a:spcBef>
              <a:spcAft>
                <a:spcPct val="0"/>
              </a:spcAft>
              <a:buClrTx/>
              <a:buSzTx/>
              <a:buFontTx/>
              <a:buNone/>
              <a:tabLst/>
            </a:pPr>
            <a:r>
              <a:rPr lang="pt-BR" sz="6000" b="1" i="1" dirty="0" smtClean="0">
                <a:latin typeface="Tahoma" pitchFamily="34" charset="0"/>
                <a:ea typeface="Times New Roman" pitchFamily="18" charset="0"/>
                <a:cs typeface="Tahoma" pitchFamily="34" charset="0"/>
              </a:rPr>
              <a:t>O MEDO   </a:t>
            </a:r>
            <a:endParaRPr kumimoji="0" lang="pt-BR" sz="6000" b="1" i="1" u="none" strike="noStrike" cap="none" normalizeH="0" baseline="0" dirty="0" smtClean="0">
              <a:ln>
                <a:noFill/>
              </a:ln>
              <a:effectLst/>
              <a:latin typeface="Tahoma" pitchFamily="34"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endParaRPr lang="pt-BR" sz="2400" dirty="0" smtClean="0">
              <a:latin typeface="Arial" pitchFamily="34" charset="0"/>
              <a:cs typeface="Arial" pitchFamily="34" charset="0"/>
            </a:endParaRPr>
          </a:p>
          <a:p>
            <a:pPr marL="461963" indent="-461963">
              <a:buAutoNum type="arabicPeriod" startAt="3"/>
            </a:pPr>
            <a:r>
              <a:rPr lang="pt-BR" sz="2400" dirty="0" smtClean="0">
                <a:latin typeface="Arial" pitchFamily="34" charset="0"/>
                <a:cs typeface="Arial" pitchFamily="34" charset="0"/>
              </a:rPr>
              <a:t>O medo pode mostrar que devemos confiar em Deus e fazer nosso melhor para Ele. </a:t>
            </a:r>
          </a:p>
          <a:p>
            <a:pPr marL="461963" indent="-461963">
              <a:buAutoNum type="arabicPeriod" startAt="3"/>
            </a:pPr>
            <a:endParaRPr lang="pt-BR" sz="2400" dirty="0" smtClean="0">
              <a:latin typeface="Arial" pitchFamily="34" charset="0"/>
              <a:cs typeface="Arial" pitchFamily="34" charset="0"/>
            </a:endParaRPr>
          </a:p>
          <a:p>
            <a:pPr marL="461963" indent="-461963"/>
            <a:r>
              <a:rPr lang="pt-BR" sz="2400" dirty="0" smtClean="0">
                <a:latin typeface="Arial" pitchFamily="34" charset="0"/>
                <a:cs typeface="Arial" pitchFamily="34" charset="0"/>
              </a:rPr>
              <a:t>	Exemplo: O frio na barriga antes de uma palestra, mostra que precisamos depender de Deus. </a:t>
            </a:r>
          </a:p>
          <a:p>
            <a:pPr>
              <a:spcBef>
                <a:spcPct val="20000"/>
              </a:spcBef>
              <a:defRPr/>
            </a:pPr>
            <a:endParaRPr lang="pt-BR" sz="2400" b="1" dirty="0" smtClean="0">
              <a:latin typeface="Arial" pitchFamily="34" charset="0"/>
              <a:cs typeface="Arial" pitchFamily="34" charset="0"/>
            </a:endParaRPr>
          </a:p>
          <a:p>
            <a:pPr>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Quer nosso bem</a:t>
            </a:r>
          </a:p>
          <a:p>
            <a:pPr marL="0" indent="0" algn="ctr">
              <a:buNone/>
            </a:pPr>
            <a:endParaRPr lang="pt-BR" sz="2200" u="sng"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 </a:t>
            </a:r>
            <a:r>
              <a:rPr lang="pt-BR" sz="2200" dirty="0" smtClean="0">
                <a:latin typeface="Arial" pitchFamily="34" charset="0"/>
                <a:cs typeface="Arial" pitchFamily="34" charset="0"/>
              </a:rPr>
              <a:t>João 10:10</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O ladrão não vem senão a roubar, a matar, e a destruir; eu vim para que tenham vida, e a tenham com abundância</a:t>
            </a:r>
            <a:r>
              <a:rPr lang="pt-BR" sz="2200" dirty="0" smtClean="0">
                <a:latin typeface="Arial" pitchFamily="34" charset="0"/>
                <a:cs typeface="Arial" pitchFamily="34" charset="0"/>
              </a:rPr>
              <a:t>.</a:t>
            </a:r>
            <a:r>
              <a:rPr lang="pt-BR" sz="2200" baseline="30000" dirty="0" smtClean="0">
                <a:latin typeface="Arial" pitchFamily="34" charset="0"/>
                <a:cs typeface="Arial" pitchFamily="34" charset="0"/>
              </a:rPr>
              <a:t>”</a:t>
            </a:r>
            <a:endParaRPr lang="pt-BR" sz="2200" dirty="0" smtClean="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Quer nosso bem</a:t>
            </a:r>
          </a:p>
          <a:p>
            <a:pPr marL="0" indent="0" algn="ctr">
              <a:buNone/>
            </a:pPr>
            <a:endParaRPr lang="pt-BR" sz="2200" u="sng"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Romanos</a:t>
            </a:r>
            <a:r>
              <a:rPr lang="en-US" sz="2200" dirty="0" smtClean="0">
                <a:latin typeface="Arial" pitchFamily="34" charset="0"/>
                <a:cs typeface="Arial" pitchFamily="34" charset="0"/>
              </a:rPr>
              <a:t> 8:26-27</a:t>
            </a:r>
          </a:p>
          <a:p>
            <a:pPr marL="0" indent="0" algn="ctr">
              <a:buNone/>
            </a:pPr>
            <a:r>
              <a:rPr lang="en-US" sz="2200" dirty="0" smtClean="0">
                <a:latin typeface="Arial" pitchFamily="34" charset="0"/>
                <a:cs typeface="Arial" pitchFamily="34" charset="0"/>
              </a:rPr>
              <a:t>“</a:t>
            </a:r>
            <a:r>
              <a:rPr lang="pt-BR" sz="2200" i="1" baseline="30000" dirty="0" smtClean="0">
                <a:latin typeface="Arial" pitchFamily="34" charset="0"/>
                <a:cs typeface="Arial" pitchFamily="34" charset="0"/>
              </a:rPr>
              <a:t>26</a:t>
            </a:r>
            <a:r>
              <a:rPr lang="pt-BR" sz="2200" i="1" dirty="0" smtClean="0">
                <a:latin typeface="Arial" pitchFamily="34" charset="0"/>
                <a:cs typeface="Arial" pitchFamily="34" charset="0"/>
              </a:rPr>
              <a:t>E da mesma maneira também o Espírito ajuda as nossas fraquezas; porque não sabemos o que havemos de pedir como convém, mas o mesmo Espírito intercede por nós com gemidos inexprimíveis.</a:t>
            </a:r>
            <a:r>
              <a:rPr lang="pt-BR" sz="2200" i="1" baseline="30000" dirty="0" smtClean="0">
                <a:latin typeface="Arial" pitchFamily="34" charset="0"/>
                <a:cs typeface="Arial" pitchFamily="34" charset="0"/>
              </a:rPr>
              <a:t> 27</a:t>
            </a:r>
            <a:r>
              <a:rPr lang="pt-BR" sz="2200" i="1" dirty="0" smtClean="0">
                <a:latin typeface="Arial" pitchFamily="34" charset="0"/>
                <a:cs typeface="Arial" pitchFamily="34" charset="0"/>
              </a:rPr>
              <a:t>E aquele que examina os corações sabe qual é a intenção do Espírito; e é ele que segundo Deus intercede pelos santos</a:t>
            </a:r>
            <a:r>
              <a:rPr lang="pt-BR" sz="2200" dirty="0" smtClean="0">
                <a:latin typeface="Arial" pitchFamily="34" charset="0"/>
                <a:cs typeface="Arial" pitchFamily="34" charset="0"/>
              </a:rPr>
              <a:t>.”</a:t>
            </a: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indent="0" algn="ctr">
              <a:buNone/>
            </a:pPr>
            <a:r>
              <a:rPr lang="pt-BR" sz="2200" u="sng" dirty="0" smtClean="0">
                <a:latin typeface="Arial" pitchFamily="34" charset="0"/>
                <a:cs typeface="Arial" pitchFamily="34" charset="0"/>
              </a:rPr>
              <a:t>Quer nosso bem</a:t>
            </a:r>
          </a:p>
          <a:p>
            <a:pPr marL="0" indent="0" algn="ctr">
              <a:buNone/>
            </a:pPr>
            <a:endParaRPr lang="pt-BR" sz="2200" u="sng"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Romanos</a:t>
            </a:r>
            <a:r>
              <a:rPr lang="en-US" sz="2200" dirty="0" smtClean="0">
                <a:latin typeface="Arial" pitchFamily="34" charset="0"/>
                <a:cs typeface="Arial" pitchFamily="34" charset="0"/>
              </a:rPr>
              <a:t> 8:34</a:t>
            </a: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Quem é que condena? Pois é Cristo quem morreu, ou antes quem ressuscitou dentre os mortos, o qual está à direita de Deus, e também intercede por nós.</a:t>
            </a:r>
            <a:r>
              <a:rPr lang="pt-BR" sz="2200" dirty="0" smtClean="0">
                <a:latin typeface="Arial" pitchFamily="34" charset="0"/>
                <a:cs typeface="Arial" pitchFamily="34" charset="0"/>
              </a:rPr>
              <a:t>”</a:t>
            </a: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buFont typeface="+mj-lt"/>
              <a:buAutoNum type="arabicPeriod" startAt="4"/>
            </a:pPr>
            <a:r>
              <a:rPr lang="pt-BR" sz="2200" b="1" dirty="0" smtClean="0">
                <a:latin typeface="Arial" pitchFamily="34" charset="0"/>
                <a:cs typeface="Arial" pitchFamily="34" charset="0"/>
              </a:rPr>
              <a:t>Sempre tem meu bem em vista: </a:t>
            </a:r>
            <a:r>
              <a:rPr lang="pt-BR" sz="2200" dirty="0" smtClean="0">
                <a:latin typeface="Arial" pitchFamily="34" charset="0"/>
                <a:cs typeface="Arial" pitchFamily="34" charset="0"/>
              </a:rPr>
              <a:t>Ele tem um propósito para tudo.</a:t>
            </a:r>
          </a:p>
          <a:p>
            <a:pPr marL="457200" lvl="1" indent="-457200">
              <a:buNone/>
            </a:pPr>
            <a:endParaRPr lang="pt-BR" sz="2200" dirty="0" smtClean="0">
              <a:latin typeface="Arial" pitchFamily="34" charset="0"/>
              <a:cs typeface="Arial" pitchFamily="34" charset="0"/>
            </a:endParaRPr>
          </a:p>
          <a:p>
            <a:pPr marL="0" lvl="1" indent="0" algn="ctr">
              <a:buNone/>
            </a:pPr>
            <a:r>
              <a:rPr lang="pt-BR" sz="2200" u="sng" dirty="0" smtClean="0">
                <a:latin typeface="Arial" pitchFamily="34" charset="0"/>
                <a:cs typeface="Arial" pitchFamily="34" charset="0"/>
              </a:rPr>
              <a:t>Necessitamos Ter Problemas para ser como Cristo</a:t>
            </a:r>
          </a:p>
          <a:p>
            <a:pPr marL="0" lvl="1" indent="0" algn="ctr">
              <a:buNone/>
            </a:pPr>
            <a:endParaRPr lang="pt-BR" sz="14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Mateus 18:7</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Ai do mundo, por causa dos escândalos; porque é mister que venham escândalos, mas ai daquele homem por quem o escândalo vem!</a:t>
            </a:r>
            <a:r>
              <a:rPr lang="pt-BR" sz="2200" i="1" baseline="30000" dirty="0" smtClean="0">
                <a:latin typeface="Arial" pitchFamily="34" charset="0"/>
                <a:cs typeface="Arial" pitchFamily="34" charset="0"/>
              </a:rPr>
              <a:t> </a:t>
            </a:r>
            <a:r>
              <a:rPr lang="pt-BR" sz="2200" i="1" dirty="0" smtClean="0">
                <a:latin typeface="Arial" pitchFamily="34" charset="0"/>
                <a:cs typeface="Arial" pitchFamily="34" charset="0"/>
              </a:rPr>
              <a:t>”</a:t>
            </a:r>
          </a:p>
          <a:p>
            <a:pPr marL="0" lvl="1" indent="0" algn="ctr">
              <a:buNone/>
            </a:pPr>
            <a:endParaRPr lang="pt-BR" sz="1400"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Lucas 17:1</a:t>
            </a:r>
          </a:p>
          <a:p>
            <a:pPr marL="0" lvl="1"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E disse aos discípulos: É impossível que não venham escândalos, mas ai daquele por quem vierem!”</a:t>
            </a:r>
            <a:endParaRPr lang="pt-BR" sz="2200" dirty="0" smtClean="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457200" lvl="1" indent="-457200" algn="ctr">
              <a:buNone/>
            </a:pPr>
            <a:r>
              <a:rPr lang="pt-BR" sz="2200" b="1" dirty="0" smtClean="0">
                <a:latin typeface="Arial" pitchFamily="34" charset="0"/>
                <a:cs typeface="Arial" pitchFamily="34" charset="0"/>
              </a:rPr>
              <a:t>TEMOS AS PROMESSAS</a:t>
            </a:r>
          </a:p>
          <a:p>
            <a:pPr marL="457200" lvl="1" indent="-457200" algn="ctr">
              <a:buNone/>
            </a:pPr>
            <a:endParaRPr lang="pt-BR" sz="1400" b="1" dirty="0" smtClean="0">
              <a:latin typeface="Arial" pitchFamily="34" charset="0"/>
              <a:cs typeface="Arial" pitchFamily="34" charset="0"/>
            </a:endParaRPr>
          </a:p>
          <a:p>
            <a:pPr marL="0" lvl="1" indent="0" algn="ctr">
              <a:buNone/>
            </a:pPr>
            <a:r>
              <a:rPr lang="pt-BR" sz="2200" dirty="0" smtClean="0">
                <a:latin typeface="Arial" pitchFamily="34" charset="0"/>
                <a:cs typeface="Arial" pitchFamily="34" charset="0"/>
              </a:rPr>
              <a:t>João 14:1</a:t>
            </a:r>
          </a:p>
          <a:p>
            <a:pPr marL="0" lvl="1" indent="0" algn="ctr">
              <a:buNone/>
            </a:pPr>
            <a:r>
              <a:rPr lang="pt-BR" sz="2200" dirty="0" smtClean="0">
                <a:latin typeface="Arial" pitchFamily="34" charset="0"/>
                <a:cs typeface="Arial" pitchFamily="34" charset="0"/>
              </a:rPr>
              <a:t>“Não se turbe o vosso coração; credes em Deus, </a:t>
            </a:r>
            <a:r>
              <a:rPr lang="pt-BR" sz="2200" u="sng" dirty="0" smtClean="0">
                <a:latin typeface="Arial" pitchFamily="34" charset="0"/>
                <a:cs typeface="Arial" pitchFamily="34" charset="0"/>
              </a:rPr>
              <a:t>crede também em mim</a:t>
            </a:r>
            <a:r>
              <a:rPr lang="pt-BR" sz="2200" dirty="0" smtClean="0">
                <a:latin typeface="Arial" pitchFamily="34" charset="0"/>
                <a:cs typeface="Arial" pitchFamily="34" charset="0"/>
              </a:rPr>
              <a:t>.”</a:t>
            </a:r>
          </a:p>
          <a:p>
            <a:pPr marL="0" lvl="1" indent="0" algn="ctr">
              <a:buNone/>
            </a:pPr>
            <a:endParaRPr lang="pt-BR" sz="1400" dirty="0" smtClean="0">
              <a:latin typeface="Arial" pitchFamily="34" charset="0"/>
              <a:cs typeface="Arial" pitchFamily="34" charset="0"/>
            </a:endParaRPr>
          </a:p>
          <a:p>
            <a:pPr marL="0" indent="0" algn="ctr">
              <a:buNone/>
            </a:pPr>
            <a:r>
              <a:rPr lang="en-US" sz="2200" dirty="0" err="1" smtClean="0">
                <a:latin typeface="Arial" pitchFamily="34" charset="0"/>
                <a:cs typeface="Arial" pitchFamily="34" charset="0"/>
              </a:rPr>
              <a:t>Salmos</a:t>
            </a:r>
            <a:r>
              <a:rPr lang="en-US" sz="2200" dirty="0" smtClean="0">
                <a:latin typeface="Arial" pitchFamily="34" charset="0"/>
                <a:cs typeface="Arial" pitchFamily="34" charset="0"/>
              </a:rPr>
              <a:t> 56:4, </a:t>
            </a: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Em Deus louvarei a sua palavra, em Deus pus a minha confiança; </a:t>
            </a:r>
            <a:r>
              <a:rPr lang="pt-BR" sz="2200" i="1" u="sng" dirty="0" smtClean="0">
                <a:latin typeface="Arial" pitchFamily="34" charset="0"/>
                <a:cs typeface="Arial" pitchFamily="34" charset="0"/>
              </a:rPr>
              <a:t>não temerei o que me possa fazer a carne</a:t>
            </a:r>
            <a:r>
              <a:rPr lang="pt-BR" sz="2200" dirty="0" smtClean="0">
                <a:latin typeface="Arial" pitchFamily="34" charset="0"/>
                <a:cs typeface="Arial" pitchFamily="34" charset="0"/>
              </a:rPr>
              <a:t>”.</a:t>
            </a:r>
          </a:p>
          <a:p>
            <a:pPr marL="0" indent="0" algn="ctr">
              <a:buNone/>
            </a:pPr>
            <a:endParaRPr lang="pt-BR" sz="1400" dirty="0" smtClean="0">
              <a:latin typeface="Arial" pitchFamily="34" charset="0"/>
              <a:cs typeface="Arial" pitchFamily="34" charset="0"/>
            </a:endParaRPr>
          </a:p>
          <a:p>
            <a:pPr marL="0" indent="0" algn="ctr">
              <a:buNone/>
            </a:pPr>
            <a:r>
              <a:rPr lang="en-US" sz="2200" dirty="0" err="1" smtClean="0">
                <a:latin typeface="Arial" pitchFamily="34" charset="0"/>
                <a:cs typeface="Arial" pitchFamily="34" charset="0"/>
              </a:rPr>
              <a:t>Salmos</a:t>
            </a:r>
            <a:r>
              <a:rPr lang="en-US" sz="2200" dirty="0" smtClean="0">
                <a:latin typeface="Arial" pitchFamily="34" charset="0"/>
                <a:cs typeface="Arial" pitchFamily="34" charset="0"/>
              </a:rPr>
              <a:t> 56:11, </a:t>
            </a:r>
          </a:p>
          <a:p>
            <a:pPr marL="0" indent="0" algn="ctr">
              <a:buNone/>
            </a:pPr>
            <a:r>
              <a:rPr lang="en-US" sz="2200" dirty="0" smtClean="0">
                <a:latin typeface="Arial" pitchFamily="34" charset="0"/>
                <a:cs typeface="Arial" pitchFamily="34" charset="0"/>
              </a:rPr>
              <a:t>“</a:t>
            </a:r>
            <a:r>
              <a:rPr lang="pt-BR" sz="2200" i="1" dirty="0" smtClean="0">
                <a:latin typeface="Arial" pitchFamily="34" charset="0"/>
                <a:cs typeface="Arial" pitchFamily="34" charset="0"/>
              </a:rPr>
              <a:t>Em Deus tenho posto a minha confiança; </a:t>
            </a:r>
            <a:r>
              <a:rPr lang="pt-BR" sz="2200" i="1" u="sng" dirty="0" smtClean="0">
                <a:latin typeface="Arial" pitchFamily="34" charset="0"/>
                <a:cs typeface="Arial" pitchFamily="34" charset="0"/>
              </a:rPr>
              <a:t>não temerei o que me possa fazer o homem</a:t>
            </a:r>
            <a:r>
              <a:rPr lang="pt-BR" sz="2200" dirty="0" smtClean="0">
                <a:latin typeface="Arial" pitchFamily="34" charset="0"/>
                <a:cs typeface="Arial" pitchFamily="34" charset="0"/>
              </a:rPr>
              <a:t>”.</a:t>
            </a:r>
          </a:p>
          <a:p>
            <a:pPr marL="457200" lvl="1" indent="-457200">
              <a:buNone/>
            </a:pPr>
            <a:endParaRPr lang="pt-BR" sz="2200" dirty="0" smtClean="0">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328592"/>
          </a:xfrm>
        </p:spPr>
        <p:txBody>
          <a:bodyPr>
            <a:noAutofit/>
          </a:bodyPr>
          <a:lstStyle/>
          <a:p>
            <a:pPr algn="ctr">
              <a:buNone/>
            </a:pPr>
            <a:r>
              <a:rPr lang="pt-BR" sz="2000" b="1" u="sng" dirty="0" smtClean="0">
                <a:latin typeface="Arial" pitchFamily="34" charset="0"/>
                <a:cs typeface="Arial" pitchFamily="34" charset="0"/>
              </a:rPr>
              <a:t>Verdade 6  - Devemos aumentar nossa fé.</a:t>
            </a:r>
            <a:endParaRPr lang="pt-BR" sz="2000" dirty="0" smtClean="0">
              <a:latin typeface="Arial" pitchFamily="34" charset="0"/>
              <a:cs typeface="Arial" pitchFamily="34" charset="0"/>
            </a:endParaRPr>
          </a:p>
          <a:p>
            <a:pPr>
              <a:buNone/>
            </a:pPr>
            <a:endParaRPr lang="pt-BR" sz="2000" b="1" u="sng"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TEMOS A VITÓRIA</a:t>
            </a:r>
          </a:p>
          <a:p>
            <a:pPr marL="0" lvl="1" indent="0" algn="ctr">
              <a:buNone/>
            </a:pPr>
            <a:endParaRPr lang="pt-BR" sz="2200" b="1" dirty="0" smtClean="0">
              <a:latin typeface="Arial" pitchFamily="34" charset="0"/>
              <a:cs typeface="Arial" pitchFamily="34" charset="0"/>
            </a:endParaRPr>
          </a:p>
          <a:p>
            <a:pPr marL="0" indent="0" algn="ctr">
              <a:buNone/>
            </a:pPr>
            <a:r>
              <a:rPr lang="pt-BR" sz="2200" dirty="0" smtClean="0">
                <a:solidFill>
                  <a:prstClr val="black"/>
                </a:solidFill>
                <a:latin typeface="Arial" pitchFamily="34" charset="0"/>
                <a:cs typeface="Arial" pitchFamily="34" charset="0"/>
              </a:rPr>
              <a:t>1 João 5:4</a:t>
            </a:r>
          </a:p>
          <a:p>
            <a:pPr marL="0" indent="0" algn="ctr">
              <a:buNone/>
            </a:pPr>
            <a:r>
              <a:rPr lang="pt-BR" sz="2200" dirty="0" smtClean="0">
                <a:solidFill>
                  <a:prstClr val="black"/>
                </a:solidFill>
                <a:latin typeface="Arial" pitchFamily="34" charset="0"/>
                <a:cs typeface="Arial" pitchFamily="34" charset="0"/>
              </a:rPr>
              <a:t>“Porque todo o que é nascido de Deus vence o mundo; e esta é a vitória que vence o mundo, a nossa fé.”</a:t>
            </a:r>
          </a:p>
          <a:p>
            <a:pPr marL="0" indent="0" algn="ctr">
              <a:buNone/>
            </a:pPr>
            <a:endParaRPr lang="pt-BR" sz="2200" dirty="0" smtClean="0">
              <a:solidFill>
                <a:prstClr val="black"/>
              </a:solidFill>
              <a:latin typeface="Arial" pitchFamily="34" charset="0"/>
              <a:cs typeface="Arial" pitchFamily="34" charset="0"/>
            </a:endParaRPr>
          </a:p>
          <a:p>
            <a:pPr marL="0" indent="0" algn="ctr">
              <a:buNone/>
            </a:pPr>
            <a:r>
              <a:rPr lang="pt-BR" sz="2200" dirty="0" smtClean="0">
                <a:solidFill>
                  <a:prstClr val="black"/>
                </a:solidFill>
                <a:latin typeface="Arial" pitchFamily="34" charset="0"/>
                <a:cs typeface="Arial" pitchFamily="34" charset="0"/>
              </a:rPr>
              <a:t>Romanos 8:37</a:t>
            </a:r>
          </a:p>
          <a:p>
            <a:pPr marL="0" indent="0" algn="ctr">
              <a:buNone/>
            </a:pPr>
            <a:r>
              <a:rPr lang="pt-BR" sz="2200" dirty="0" smtClean="0">
                <a:solidFill>
                  <a:prstClr val="black"/>
                </a:solidFill>
                <a:latin typeface="Arial" pitchFamily="34" charset="0"/>
                <a:cs typeface="Arial" pitchFamily="34" charset="0"/>
              </a:rPr>
              <a:t>“</a:t>
            </a:r>
            <a:r>
              <a:rPr lang="pt-BR" sz="2200" i="1" dirty="0" smtClean="0">
                <a:latin typeface="Arial" pitchFamily="34" charset="0"/>
                <a:cs typeface="Arial" pitchFamily="34" charset="0"/>
              </a:rPr>
              <a:t>Mas em todas estas coisas somos mais do que vencedores, por aquele que nos amou.”</a:t>
            </a:r>
            <a:endParaRPr lang="pt-BR" sz="2200" dirty="0" smtClean="0">
              <a:solidFill>
                <a:prstClr val="black"/>
              </a:solidFill>
              <a:latin typeface="Arial" pitchFamily="34" charset="0"/>
              <a:cs typeface="Arial" pitchFamily="34" charset="0"/>
            </a:endParaRPr>
          </a:p>
        </p:txBody>
      </p:sp>
      <p:sp>
        <p:nvSpPr>
          <p:cNvPr id="5"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567333"/>
            <a:ext cx="8435280" cy="4525963"/>
          </a:xfrm>
        </p:spPr>
        <p:txBody>
          <a:bodyPr/>
          <a:lstStyle/>
          <a:p>
            <a:pPr algn="ctr">
              <a:buNone/>
            </a:pPr>
            <a:r>
              <a:rPr lang="en-US" sz="2800" b="1" dirty="0" smtClean="0">
                <a:latin typeface="Arial Black" pitchFamily="34" charset="0"/>
              </a:rPr>
              <a:t>	</a:t>
            </a:r>
            <a:r>
              <a:rPr lang="pt-BR" sz="2800" b="1" dirty="0" smtClean="0">
                <a:latin typeface="Arial Black" pitchFamily="34" charset="0"/>
              </a:rPr>
              <a:t>No Que Está Confiando?</a:t>
            </a:r>
            <a:r>
              <a:rPr lang="en-US" sz="2800" dirty="0" smtClean="0">
                <a:latin typeface="Arial Black" pitchFamily="34" charset="0"/>
              </a:rPr>
              <a:t> </a:t>
            </a:r>
            <a:endParaRPr lang="pt-BR" sz="2500" dirty="0" smtClean="0">
              <a:latin typeface="Arial Black" pitchFamily="34" charset="0"/>
            </a:endParaRPr>
          </a:p>
        </p:txBody>
      </p:sp>
      <p:sp>
        <p:nvSpPr>
          <p:cNvPr id="8" name="Title 1"/>
          <p:cNvSpPr>
            <a:spLocks noGrp="1"/>
          </p:cNvSpPr>
          <p:nvPr>
            <p:ph type="title"/>
          </p:nvPr>
        </p:nvSpPr>
        <p:spPr>
          <a:xfrm>
            <a:off x="251520" y="346646"/>
            <a:ext cx="8640960" cy="850106"/>
          </a:xfrm>
        </p:spPr>
        <p:txBody>
          <a:bodyPr/>
          <a:lstStyle/>
          <a:p>
            <a:r>
              <a:rPr lang="pt-BR" sz="4800" b="1" dirty="0" smtClean="0"/>
              <a:t>5. Pensamentos Certos.</a:t>
            </a:r>
            <a:endParaRPr lang="pt-BR" sz="4800" dirty="0"/>
          </a:p>
        </p:txBody>
      </p:sp>
      <p:graphicFrame>
        <p:nvGraphicFramePr>
          <p:cNvPr id="5" name="Table 4"/>
          <p:cNvGraphicFramePr>
            <a:graphicFrameLocks noGrp="1"/>
          </p:cNvGraphicFramePr>
          <p:nvPr/>
        </p:nvGraphicFramePr>
        <p:xfrm>
          <a:off x="251520" y="2348880"/>
          <a:ext cx="8640960" cy="2377440"/>
        </p:xfrm>
        <a:graphic>
          <a:graphicData uri="http://schemas.openxmlformats.org/drawingml/2006/table">
            <a:tbl>
              <a:tblPr firstRow="1" bandRow="1">
                <a:tableStyleId>{5C22544A-7EE6-4342-B048-85BDC9FD1C3A}</a:tableStyleId>
              </a:tblPr>
              <a:tblGrid>
                <a:gridCol w="3528392">
                  <a:extLst>
                    <a:ext uri="{9D8B030D-6E8A-4147-A177-3AD203B41FA5}">
                      <a16:colId xmlns="" xmlns:a16="http://schemas.microsoft.com/office/drawing/2014/main" val="20000"/>
                    </a:ext>
                  </a:extLst>
                </a:gridCol>
                <a:gridCol w="5112568">
                  <a:extLst>
                    <a:ext uri="{9D8B030D-6E8A-4147-A177-3AD203B41FA5}">
                      <a16:colId xmlns="" xmlns:a16="http://schemas.microsoft.com/office/drawing/2014/main" val="20001"/>
                    </a:ext>
                  </a:extLst>
                </a:gridCol>
              </a:tblGrid>
              <a:tr h="370840">
                <a:tc gridSpan="2">
                  <a:txBody>
                    <a:bodyPr/>
                    <a:lstStyle/>
                    <a:p>
                      <a:pPr marL="0" indent="0" algn="ctr">
                        <a:buNone/>
                      </a:pPr>
                      <a:r>
                        <a:rPr lang="pt-BR" sz="2000" b="1" dirty="0" smtClean="0">
                          <a:latin typeface="Arial" pitchFamily="34" charset="0"/>
                          <a:cs typeface="Arial" pitchFamily="34" charset="0"/>
                        </a:rPr>
                        <a:t>No Que Está Confiando?</a:t>
                      </a:r>
                      <a:r>
                        <a:rPr lang="pt-BR" sz="2000" dirty="0" smtClean="0">
                          <a:latin typeface="Arial" pitchFamily="34" charset="0"/>
                          <a:cs typeface="Arial" pitchFamily="34" charset="0"/>
                        </a:rPr>
                        <a:t> </a:t>
                      </a:r>
                      <a:endParaRPr lang="pt-BR" sz="2000" b="1" dirty="0" smtClean="0">
                        <a:latin typeface="Arial" pitchFamily="34" charset="0"/>
                        <a:cs typeface="Arial" pitchFamily="34" charset="0"/>
                      </a:endParaRPr>
                    </a:p>
                  </a:txBody>
                  <a:tcPr/>
                </a:tc>
                <a:tc hMerge="1">
                  <a:txBody>
                    <a:bodyPr/>
                    <a:lstStyle/>
                    <a:p>
                      <a:endParaRPr lang="pt-BR" dirty="0"/>
                    </a:p>
                  </a:txBody>
                  <a:tcPr/>
                </a:tc>
                <a:extLst>
                  <a:ext uri="{0D108BD9-81ED-4DB2-BD59-A6C34878D82A}">
                    <a16:rowId xmlns="" xmlns:a16="http://schemas.microsoft.com/office/drawing/2014/main" val="10000"/>
                  </a:ext>
                </a:extLst>
              </a:tr>
              <a:tr h="370840">
                <a:tc>
                  <a:txBody>
                    <a:bodyPr/>
                    <a:lstStyle/>
                    <a:p>
                      <a:pPr marL="514350" lvl="0" indent="-514350">
                        <a:spcBef>
                          <a:spcPct val="20000"/>
                        </a:spcBef>
                      </a:pPr>
                      <a:r>
                        <a:rPr lang="pt-BR" sz="2000" dirty="0" smtClean="0">
                          <a:latin typeface="Arial" pitchFamily="34" charset="0"/>
                          <a:cs typeface="Arial" pitchFamily="34" charset="0"/>
                          <a:sym typeface="Wingdings"/>
                        </a:rPr>
                        <a:t>   </a:t>
                      </a:r>
                      <a:r>
                        <a:rPr lang="pt-BR" sz="2000" dirty="0" smtClean="0">
                          <a:latin typeface="Arial" pitchFamily="34" charset="0"/>
                          <a:cs typeface="Arial" pitchFamily="34" charset="0"/>
                        </a:rPr>
                        <a:t>Poder – Força Física</a:t>
                      </a:r>
                      <a:endPar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a:tc>
                <a:tc>
                  <a:txBody>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Próprio Esforço e Habilidade Riquezas</a:t>
                      </a:r>
                      <a:r>
                        <a:rPr lang="pt-BR" sz="2000" dirty="0" smtClean="0">
                          <a:latin typeface="Arial" pitchFamily="34" charset="0"/>
                          <a:cs typeface="Arial" pitchFamily="34" charset="0"/>
                        </a:rPr>
                        <a:t>.</a:t>
                      </a: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pt-BR" sz="2000" dirty="0" smtClean="0">
                          <a:latin typeface="Arial" pitchFamily="34" charset="0"/>
                          <a:cs typeface="Arial" pitchFamily="34" charset="0"/>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Homem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Amigos</a:t>
                      </a:r>
                      <a:endParaRPr lang="pt-BR" sz="2000" dirty="0" smtClean="0">
                        <a:latin typeface="Arial" pitchFamily="34" charset="0"/>
                        <a:cs typeface="Arial" pitchFamily="34" charset="0"/>
                      </a:endParaRPr>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Desonestidade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Mentiras</a:t>
                      </a:r>
                      <a:endParaRPr lang="pt-BR" sz="2000" dirty="0" smtClean="0">
                        <a:latin typeface="Arial" pitchFamily="34" charset="0"/>
                        <a:cs typeface="Arial" pitchFamily="34" charset="0"/>
                      </a:endParaRP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Beleza</a:t>
                      </a:r>
                      <a:endParaRPr lang="pt-BR" sz="2000" dirty="0" smtClean="0">
                        <a:latin typeface="Arial" pitchFamily="34" charset="0"/>
                        <a:cs typeface="Arial" pitchFamily="34" charset="0"/>
                      </a:endParaRPr>
                    </a:p>
                  </a:txBody>
                  <a:tcPr/>
                </a:tc>
                <a:tc>
                  <a:txBody>
                    <a:bodyPr/>
                    <a:lstStyle/>
                    <a:p>
                      <a:pPr marL="514350" marR="0" lvl="0" indent="-514350" algn="l"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rPr>
                        <a:t>Si Mesmo</a:t>
                      </a:r>
                    </a:p>
                  </a:txBody>
                  <a:tcPr/>
                </a:tc>
                <a:extLst>
                  <a:ext uri="{0D108BD9-81ED-4DB2-BD59-A6C34878D82A}">
                    <a16:rowId xmlns=""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dirty="0" smtClean="0">
                          <a:latin typeface="Arial" pitchFamily="34" charset="0"/>
                          <a:cs typeface="Arial" pitchFamily="34" charset="0"/>
                          <a:sym typeface="Wingdings"/>
                        </a:rPr>
                        <a:t>   </a:t>
                      </a:r>
                      <a:r>
                        <a:rPr lang="pt-BR" sz="2000" dirty="0" smtClean="0">
                          <a:latin typeface="Arial Black" pitchFamily="34" charset="0"/>
                        </a:rPr>
                        <a:t>Deus</a:t>
                      </a:r>
                    </a:p>
                  </a:txBody>
                  <a:tcPr/>
                </a:tc>
                <a:tc>
                  <a:txBody>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pt-BR" sz="2000" dirty="0" smtClean="0">
                          <a:latin typeface="Arial" pitchFamily="34" charset="0"/>
                          <a:cs typeface="Arial" pitchFamily="34" charset="0"/>
                          <a:sym typeface="Wingdings"/>
                        </a:rPr>
                        <a:t>   </a:t>
                      </a:r>
                      <a:r>
                        <a:rPr lang="pt-BR" sz="2000" dirty="0" smtClean="0">
                          <a:latin typeface="Arial Black" pitchFamily="34" charset="0"/>
                        </a:rPr>
                        <a:t>Palavra de Deus</a:t>
                      </a:r>
                      <a:endParaRPr kumimoji="0" lang="pt-BR"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txBody>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Pesamentos Certos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514350" indent="-514350">
              <a:buFont typeface="+mj-lt"/>
              <a:buAutoNum type="arabicPeriod"/>
            </a:pPr>
            <a:r>
              <a:rPr lang="pt-BR" sz="2400" b="1" dirty="0" smtClean="0"/>
              <a:t>Reconhecer Que É Pecado: </a:t>
            </a:r>
            <a:r>
              <a:rPr lang="en-US" sz="2400" b="1" u="sng" dirty="0" smtClean="0">
                <a:latin typeface="Arial" pitchFamily="34" charset="0"/>
                <a:cs typeface="Arial" pitchFamily="34" charset="0"/>
              </a:rPr>
              <a:t>O </a:t>
            </a:r>
            <a:r>
              <a:rPr lang="en-US" sz="2400" b="1" u="sng" dirty="0" err="1" smtClean="0">
                <a:latin typeface="Arial" pitchFamily="34" charset="0"/>
                <a:cs typeface="Arial" pitchFamily="34" charset="0"/>
              </a:rPr>
              <a:t>medo</a:t>
            </a:r>
            <a:r>
              <a:rPr lang="en-US" sz="2400" b="1" u="sng" dirty="0" smtClean="0">
                <a:latin typeface="Arial" pitchFamily="34" charset="0"/>
                <a:cs typeface="Arial" pitchFamily="34" charset="0"/>
              </a:rPr>
              <a:t> é um  </a:t>
            </a:r>
            <a:r>
              <a:rPr lang="en-US" sz="2400" b="1" u="sng" dirty="0" err="1" smtClean="0">
                <a:latin typeface="Arial" pitchFamily="34" charset="0"/>
                <a:cs typeface="Arial" pitchFamily="34" charset="0"/>
              </a:rPr>
              <a:t>pecado</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a:t>
            </a:r>
            <a:r>
              <a:rPr lang="en-US" sz="2400" b="1" u="sng" dirty="0" smtClean="0">
                <a:latin typeface="Arial" pitchFamily="34" charset="0"/>
                <a:cs typeface="Arial" pitchFamily="34" charset="0"/>
              </a:rPr>
              <a:t> ser </a:t>
            </a:r>
            <a:r>
              <a:rPr lang="en-US" sz="2400" b="1" u="sng" dirty="0" err="1" smtClean="0">
                <a:latin typeface="Arial" pitchFamily="34" charset="0"/>
                <a:cs typeface="Arial" pitchFamily="34" charset="0"/>
              </a:rPr>
              <a:t>confessado</a:t>
            </a:r>
            <a:r>
              <a:rPr lang="en-US" sz="2400" b="1" u="sng" dirty="0" smtClean="0">
                <a:latin typeface="Arial" pitchFamily="34" charset="0"/>
                <a:cs typeface="Arial" pitchFamily="34" charset="0"/>
              </a:rPr>
              <a:t> e </a:t>
            </a:r>
            <a:r>
              <a:rPr lang="en-US" sz="2400" b="1" u="sng" dirty="0" err="1" smtClean="0">
                <a:latin typeface="Arial" pitchFamily="34" charset="0"/>
                <a:cs typeface="Arial" pitchFamily="34" charset="0"/>
              </a:rPr>
              <a:t>que</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devemos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pedir</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perdão</a:t>
            </a:r>
            <a:r>
              <a:rPr lang="en-US" sz="2400" b="1" u="sng" dirty="0" smtClean="0">
                <a:latin typeface="Arial" pitchFamily="34" charset="0"/>
                <a:cs typeface="Arial" pitchFamily="34" charset="0"/>
              </a:rPr>
              <a:t> a Deus.</a:t>
            </a:r>
            <a:endParaRPr lang="en-US" sz="2400" b="1" dirty="0" smtClean="0">
              <a:latin typeface="Arial" pitchFamily="34" charset="0"/>
              <a:cs typeface="Arial" pitchFamily="34" charset="0"/>
            </a:endParaRPr>
          </a:p>
          <a:p>
            <a:pPr marL="514350" indent="-514350">
              <a:buFont typeface="+mj-lt"/>
              <a:buAutoNum type="arabicPeriod"/>
            </a:pPr>
            <a:r>
              <a:rPr lang="pt-BR" sz="2400" b="1" dirty="0" smtClean="0"/>
              <a:t>Reconhecer As Bênçãos: </a:t>
            </a:r>
            <a:r>
              <a:rPr lang="en-US" sz="2400" b="1" u="sng" dirty="0" err="1" smtClean="0">
                <a:latin typeface="Arial" pitchFamily="34" charset="0"/>
                <a:cs typeface="Arial" pitchFamily="34" charset="0"/>
              </a:rPr>
              <a:t>Há</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grandes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benefícios</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em</a:t>
            </a:r>
            <a:r>
              <a:rPr lang="en-US" sz="2400" b="1" u="sng" dirty="0" smtClean="0">
                <a:latin typeface="Arial" pitchFamily="34" charset="0"/>
                <a:cs typeface="Arial" pitchFamily="34" charset="0"/>
              </a:rPr>
              <a:t> </a:t>
            </a:r>
            <a:r>
              <a:rPr lang="en-US" sz="2400" b="1" u="sng" dirty="0" err="1" smtClean="0">
                <a:latin typeface="Arial" pitchFamily="34" charset="0"/>
                <a:cs typeface="Arial" pitchFamily="34" charset="0"/>
              </a:rPr>
              <a:t>confiar</a:t>
            </a:r>
            <a:r>
              <a:rPr lang="en-US" sz="2400" b="1" u="sng" dirty="0" smtClean="0">
                <a:latin typeface="Arial" pitchFamily="34" charset="0"/>
                <a:cs typeface="Arial" pitchFamily="34" charset="0"/>
              </a:rPr>
              <a:t> no </a:t>
            </a:r>
            <a:r>
              <a:rPr lang="en-US" sz="2400" b="1" u="sng" dirty="0" err="1" smtClean="0">
                <a:latin typeface="Arial" pitchFamily="34" charset="0"/>
                <a:cs typeface="Arial" pitchFamily="34" charset="0"/>
              </a:rPr>
              <a:t>Senhor</a:t>
            </a:r>
            <a:r>
              <a:rPr lang="en-US" sz="2400" b="1" u="sng" dirty="0" smtClean="0">
                <a:latin typeface="Arial" pitchFamily="34" charset="0"/>
                <a:cs typeface="Arial" pitchFamily="34" charset="0"/>
              </a:rPr>
              <a:t>.</a:t>
            </a:r>
            <a:endParaRPr lang="en-US" sz="2400" dirty="0" smtClean="0">
              <a:latin typeface="Arial" pitchFamily="34" charset="0"/>
              <a:cs typeface="Arial" pitchFamily="34" charset="0"/>
            </a:endParaRPr>
          </a:p>
          <a:p>
            <a:pPr marL="514350" indent="-514350">
              <a:buFont typeface="+mj-lt"/>
              <a:buAutoNum type="arabicPeriod"/>
            </a:pPr>
            <a:r>
              <a:rPr lang="pt-BR" sz="2400" b="1" dirty="0" smtClean="0"/>
              <a:t>Reconhecer Como O Medo Funciona: </a:t>
            </a:r>
            <a:r>
              <a:rPr lang="pt-BR" sz="2400" b="1" u="sng" dirty="0" smtClean="0">
                <a:cs typeface="Arial" pitchFamily="34" charset="0"/>
              </a:rPr>
              <a:t> Medo é o resultado dos nossos pensamentos.</a:t>
            </a:r>
          </a:p>
          <a:p>
            <a:pPr marL="514350" indent="-514350">
              <a:buFont typeface="+mj-lt"/>
              <a:buAutoNum type="arabicPeriod"/>
            </a:pPr>
            <a:r>
              <a:rPr lang="pt-BR" sz="2400" b="1" dirty="0" smtClean="0"/>
              <a:t>Confiança Errada: </a:t>
            </a:r>
            <a:r>
              <a:rPr lang="pt-BR" sz="2400" b="1" u="sng" dirty="0" smtClean="0">
                <a:cs typeface="Arial" pitchFamily="34" charset="0"/>
              </a:rPr>
              <a:t>Não devemos confiar nas coisas erradas.</a:t>
            </a:r>
            <a:endParaRPr lang="pt-BR" sz="2400" dirty="0" smtClean="0">
              <a:cs typeface="Arial" pitchFamily="34" charset="0"/>
            </a:endParaRPr>
          </a:p>
          <a:p>
            <a:pPr marL="514350" indent="-514350">
              <a:buFont typeface="+mj-lt"/>
              <a:buAutoNum type="arabicPeriod"/>
            </a:pPr>
            <a:r>
              <a:rPr lang="pt-BR" sz="2400" b="1" dirty="0" smtClean="0"/>
              <a:t>Pensamentos Certos: </a:t>
            </a:r>
            <a:r>
              <a:rPr lang="pt-BR" sz="2400" b="1" u="sng" dirty="0" smtClean="0">
                <a:cs typeface="Arial" pitchFamily="34" charset="0"/>
              </a:rPr>
              <a:t>Pensamentos positivos são essenciais para ter vitória.</a:t>
            </a:r>
          </a:p>
          <a:p>
            <a:pPr marL="514350" indent="-514350">
              <a:buFont typeface="+mj-lt"/>
              <a:buAutoNum type="arabicPeriod"/>
            </a:pPr>
            <a:r>
              <a:rPr lang="pt-BR" sz="2400" b="1" dirty="0"/>
              <a:t>Pensamentos Certos: </a:t>
            </a:r>
            <a:r>
              <a:rPr lang="pt-BR" sz="2400" b="1" u="sng" dirty="0" smtClean="0">
                <a:cs typeface="Arial" pitchFamily="34" charset="0"/>
              </a:rPr>
              <a:t>Devemos </a:t>
            </a:r>
            <a:r>
              <a:rPr lang="pt-BR" sz="2400" b="1" u="sng" dirty="0">
                <a:cs typeface="Arial" pitchFamily="34" charset="0"/>
              </a:rPr>
              <a:t>aumentar nossa fé.</a:t>
            </a:r>
            <a:endParaRPr lang="pt-BR" sz="2400" dirty="0">
              <a:cs typeface="Arial" pitchFamily="34" charset="0"/>
            </a:endParaRPr>
          </a:p>
          <a:p>
            <a:pPr marL="514350" indent="-514350">
              <a:buFont typeface="+mj-lt"/>
              <a:buAutoNum type="arabicPeriod"/>
            </a:pPr>
            <a:endParaRPr lang="pt-BR" sz="2400" dirty="0" smtClean="0">
              <a:cs typeface="Arial" pitchFamily="34" charset="0"/>
            </a:endParaRPr>
          </a:p>
          <a:p>
            <a:pPr marL="514350" indent="-514350">
              <a:buFont typeface="+mj-lt"/>
              <a:buAutoNum type="arabicPeriod"/>
            </a:pPr>
            <a:endParaRPr lang="pt-BR" sz="2400" b="1" u="sng" dirty="0" smtClean="0">
              <a:cs typeface="Arial" pitchFamily="34" charset="0"/>
            </a:endParaRPr>
          </a:p>
          <a:p>
            <a:pPr marL="514350" indent="-514350">
              <a:buFont typeface="+mj-lt"/>
              <a:buAutoNum type="arabicPeriod"/>
            </a:pPr>
            <a:endParaRPr lang="pt-BR" sz="2400" dirty="0" smtClean="0">
              <a:latin typeface="Arial" pitchFamily="34" charset="0"/>
              <a:cs typeface="Arial" pitchFamily="34" charset="0"/>
            </a:endParaRPr>
          </a:p>
          <a:p>
            <a:pPr marL="514350" indent="-514350">
              <a:buFont typeface="+mj-lt"/>
              <a:buAutoNum type="arabicPeriod"/>
            </a:pPr>
            <a:endParaRPr lang="pt-BR" sz="2400" b="1"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9</a:t>
            </a:r>
            <a:endParaRPr lang="en-US" sz="9600" b="1"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14380" y="1319743"/>
            <a:ext cx="8429652" cy="707886"/>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4000" b="1" dirty="0" smtClean="0">
                <a:solidFill>
                  <a:schemeClr val="tx1">
                    <a:lumMod val="75000"/>
                    <a:lumOff val="25000"/>
                  </a:schemeClr>
                </a:solidFill>
                <a:latin typeface="Tahoma" pitchFamily="34" charset="0"/>
                <a:ea typeface="Times New Roman" pitchFamily="18" charset="0"/>
                <a:cs typeface="Tahoma" pitchFamily="34" charset="0"/>
              </a:rPr>
              <a:t>         </a:t>
            </a:r>
            <a:endParaRPr lang="pt-BR" sz="4000" dirty="0" smtClean="0">
              <a:solidFill>
                <a:schemeClr val="tx1">
                  <a:lumMod val="75000"/>
                  <a:lumOff val="25000"/>
                </a:schemeClr>
              </a:solidFill>
              <a:latin typeface="Arial" pitchFamily="34" charset="0"/>
            </a:endParaRPr>
          </a:p>
        </p:txBody>
      </p:sp>
      <p:sp>
        <p:nvSpPr>
          <p:cNvPr id="7" name="Retângulo 6"/>
          <p:cNvSpPr/>
          <p:nvPr/>
        </p:nvSpPr>
        <p:spPr>
          <a:xfrm>
            <a:off x="251520" y="1253073"/>
            <a:ext cx="8640960" cy="5632311"/>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PENSAMENTOS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levam para </a:t>
            </a:r>
          </a:p>
          <a:p>
            <a:pPr lvl="0" eaLnBrk="0" fontAlgn="base" hangingPunct="0">
              <a:spcBef>
                <a:spcPct val="0"/>
              </a:spcBef>
              <a:spcAft>
                <a:spcPct val="0"/>
              </a:spcAft>
            </a:pPr>
            <a:endParaRPr lang="pt-BR" sz="3600" b="1" dirty="0" smtClean="0">
              <a:latin typeface="Tahoma" pitchFamily="34" charset="0"/>
              <a:ea typeface="Times New Roman" pitchFamily="18" charset="0"/>
              <a:cs typeface="Tahoma" pitchFamily="34" charset="0"/>
            </a:endParaRP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SENTIMENTOS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levam para</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AÇÕES CERTAS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produzem</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VITÓRIA.</a:t>
            </a:r>
            <a:endParaRPr lang="pt-BR" sz="3600" dirty="0" smtClean="0">
              <a:latin typeface="Arial" pitchFamily="34" charset="0"/>
            </a:endParaRPr>
          </a:p>
        </p:txBody>
      </p:sp>
      <p:sp>
        <p:nvSpPr>
          <p:cNvPr id="9" name="Bent-Up Arrow 8"/>
          <p:cNvSpPr/>
          <p:nvPr/>
        </p:nvSpPr>
        <p:spPr>
          <a:xfrm rot="5400000">
            <a:off x="899592" y="2492014"/>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Bent-Up Arrow 9"/>
          <p:cNvSpPr/>
          <p:nvPr/>
        </p:nvSpPr>
        <p:spPr>
          <a:xfrm rot="5400000">
            <a:off x="4139952" y="5660366"/>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Bent-Up Arrow 12"/>
          <p:cNvSpPr/>
          <p:nvPr/>
        </p:nvSpPr>
        <p:spPr>
          <a:xfrm rot="5400000">
            <a:off x="2771800" y="4076190"/>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le 1"/>
          <p:cNvSpPr txBox="1">
            <a:spLocks/>
          </p:cNvSpPr>
          <p:nvPr/>
        </p:nvSpPr>
        <p:spPr>
          <a:xfrm>
            <a:off x="251520" y="490662"/>
            <a:ext cx="8640960" cy="92211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NECESSIDADE  PARA VITÓRIA</a:t>
            </a:r>
            <a:endParaRPr kumimoji="0" lang="pt-BR"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Rectangle 10"/>
          <p:cNvSpPr/>
          <p:nvPr/>
        </p:nvSpPr>
        <p:spPr>
          <a:xfrm>
            <a:off x="755576" y="2868434"/>
            <a:ext cx="7128792" cy="648072"/>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Saudável</a:t>
            </a:r>
            <a:endParaRPr lang="pt-PT" sz="2400" dirty="0" smtClean="0">
              <a:latin typeface="Arial" pitchFamily="34" charset="0"/>
              <a:cs typeface="Arial" pitchFamily="34" charset="0"/>
            </a:endParaRPr>
          </a:p>
          <a:p>
            <a:pPr algn="ctr">
              <a:spcBef>
                <a:spcPct val="20000"/>
              </a:spcBef>
              <a:defRPr/>
            </a:pPr>
            <a:r>
              <a:rPr lang="pt-PT" sz="2400" dirty="0" smtClean="0">
                <a:latin typeface="Arial" pitchFamily="34" charset="0"/>
                <a:cs typeface="Arial" pitchFamily="34" charset="0"/>
              </a:rPr>
              <a:t>Existe algum momento apropriado para preocupar ou ter medo? Sim, preocupações ou medos podem ser saudáveis.</a:t>
            </a:r>
          </a:p>
          <a:p>
            <a:endParaRPr lang="pt-BR" sz="2400" dirty="0" smtClean="0">
              <a:latin typeface="Arial" pitchFamily="34" charset="0"/>
              <a:cs typeface="Arial" pitchFamily="34" charset="0"/>
            </a:endParaRPr>
          </a:p>
          <a:p>
            <a:pPr marL="461963" indent="-461963">
              <a:buAutoNum type="arabicPeriod" startAt="4"/>
            </a:pPr>
            <a:r>
              <a:rPr lang="pt-BR" sz="2400" dirty="0" smtClean="0">
                <a:latin typeface="Arial" pitchFamily="34" charset="0"/>
                <a:cs typeface="Arial" pitchFamily="34" charset="0"/>
              </a:rPr>
              <a:t>O Temor do Senhor é altamente bom.</a:t>
            </a:r>
          </a:p>
          <a:p>
            <a:pPr>
              <a:spcBef>
                <a:spcPct val="20000"/>
              </a:spcBef>
              <a:defRPr/>
            </a:pPr>
            <a:endParaRPr lang="pt-BR" sz="2400" b="1" dirty="0" smtClean="0">
              <a:latin typeface="Arial" pitchFamily="34" charset="0"/>
              <a:cs typeface="Arial" pitchFamily="34" charset="0"/>
            </a:endParaRPr>
          </a:p>
          <a:p>
            <a:pPr>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APPY HEART"/>
          <p:cNvPicPr>
            <a:picLocks noChangeAspect="1" noChangeArrowheads="1"/>
          </p:cNvPicPr>
          <p:nvPr/>
        </p:nvPicPr>
        <p:blipFill>
          <a:blip r:embed="rId2" cstate="print"/>
          <a:srcRect/>
          <a:stretch>
            <a:fillRect/>
          </a:stretch>
        </p:blipFill>
        <p:spPr bwMode="auto">
          <a:xfrm>
            <a:off x="1115616" y="29124"/>
            <a:ext cx="6696744" cy="6696746"/>
          </a:xfrm>
          <a:prstGeom prst="rect">
            <a:avLst/>
          </a:prstGeom>
          <a:noFill/>
        </p:spPr>
      </p:pic>
      <p:sp>
        <p:nvSpPr>
          <p:cNvPr id="11" name="TextBox 10"/>
          <p:cNvSpPr txBox="1"/>
          <p:nvPr/>
        </p:nvSpPr>
        <p:spPr>
          <a:xfrm>
            <a:off x="1475656" y="4434681"/>
            <a:ext cx="6336704" cy="830997"/>
          </a:xfrm>
          <a:prstGeom prst="rect">
            <a:avLst/>
          </a:prstGeom>
          <a:noFill/>
        </p:spPr>
        <p:txBody>
          <a:bodyPr wrap="square" rtlCol="0">
            <a:spAutoFit/>
          </a:bodyPr>
          <a:lstStyle/>
          <a:p>
            <a:pPr algn="ctr"/>
            <a:r>
              <a:rPr lang="pt-BR" sz="4800" b="1" dirty="0" smtClean="0">
                <a:latin typeface="AR BLANCA" pitchFamily="2" charset="0"/>
              </a:rPr>
              <a:t>SENTIMENTOS CERTOS</a:t>
            </a:r>
            <a:endParaRPr lang="pt-BR" sz="4800" b="1" dirty="0">
              <a:latin typeface="AR BLANCA" pitchFamily="2"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3816429"/>
          </a:xfrm>
          <a:prstGeom prst="rect">
            <a:avLst/>
          </a:prstGeom>
        </p:spPr>
        <p:txBody>
          <a:bodyPr wrap="square">
            <a:spAutoFit/>
            <a:scene3d>
              <a:camera prst="orthographicFront"/>
              <a:lightRig rig="threePt" dir="t"/>
            </a:scene3d>
            <a:sp3d extrusionH="57150">
              <a:bevelT w="38100" h="38100" prst="angle"/>
            </a:sp3d>
          </a:bodyPr>
          <a:lstStyle/>
          <a:p>
            <a:pPr eaLnBrk="0" fontAlgn="base" hangingPunct="0">
              <a:spcBef>
                <a:spcPct val="0"/>
              </a:spcBef>
              <a:spcAft>
                <a:spcPct val="0"/>
              </a:spcAft>
            </a:pPr>
            <a:r>
              <a:rPr lang="pt-BR" sz="2200" dirty="0" smtClean="0">
                <a:solidFill>
                  <a:prstClr val="black"/>
                </a:solidFill>
                <a:latin typeface="Arial" pitchFamily="34" charset="0"/>
                <a:ea typeface="Times New Roman" pitchFamily="18" charset="0"/>
                <a:cs typeface="Arial" pitchFamily="34" charset="0"/>
              </a:rPr>
              <a:t>Pensamentos certos provocam sentimentos certos. O que desejamos é PAZ. Para repor o medo com paz, Filipenses dá uma formula para obter a paz.</a:t>
            </a: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pt-BR" sz="2200" b="1" dirty="0" smtClean="0">
                <a:solidFill>
                  <a:prstClr val="black"/>
                </a:solidFill>
                <a:latin typeface="Arial" pitchFamily="34" charset="0"/>
                <a:ea typeface="Times New Roman" pitchFamily="18" charset="0"/>
                <a:cs typeface="Arial" pitchFamily="34" charset="0"/>
              </a:rPr>
              <a:t>Fil. 4:6-7</a:t>
            </a:r>
          </a:p>
          <a:p>
            <a:pPr algn="ctr"/>
            <a:r>
              <a:rPr lang="pt-BR" sz="2200" b="1" dirty="0" smtClean="0">
                <a:solidFill>
                  <a:prstClr val="black"/>
                </a:solidFill>
                <a:latin typeface="Arial" pitchFamily="34" charset="0"/>
                <a:ea typeface="Times New Roman" pitchFamily="18" charset="0"/>
                <a:cs typeface="Arial" pitchFamily="34" charset="0"/>
              </a:rPr>
              <a:t>“</a:t>
            </a:r>
            <a:r>
              <a:rPr lang="pt-BR" sz="2200" i="1" baseline="30000" dirty="0" smtClean="0">
                <a:solidFill>
                  <a:prstClr val="black"/>
                </a:solidFill>
                <a:latin typeface="Arial" pitchFamily="34" charset="0"/>
                <a:cs typeface="Arial" pitchFamily="34" charset="0"/>
              </a:rPr>
              <a:t>6</a:t>
            </a:r>
            <a:r>
              <a:rPr lang="pt-BR" sz="2200" i="1" dirty="0" smtClean="0">
                <a:solidFill>
                  <a:prstClr val="black"/>
                </a:solidFill>
                <a:latin typeface="Arial" pitchFamily="34" charset="0"/>
                <a:cs typeface="Arial" pitchFamily="34" charset="0"/>
              </a:rPr>
              <a:t>Não estejais inquietos por coisa alguma; antes as vossas petições sejam em tudo conhecidas diante de Deus pela oração e súplica, com ação de graças. </a:t>
            </a:r>
            <a:r>
              <a:rPr lang="pt-BR" sz="2200" i="1" baseline="30000" dirty="0" smtClean="0">
                <a:solidFill>
                  <a:prstClr val="black"/>
                </a:solidFill>
                <a:latin typeface="Arial" pitchFamily="34" charset="0"/>
                <a:cs typeface="Arial" pitchFamily="34" charset="0"/>
              </a:rPr>
              <a:t>7</a:t>
            </a:r>
            <a:r>
              <a:rPr lang="pt-BR" sz="2200" i="1" dirty="0" smtClean="0">
                <a:solidFill>
                  <a:prstClr val="black"/>
                </a:solidFill>
                <a:latin typeface="Arial" pitchFamily="34" charset="0"/>
                <a:cs typeface="Arial" pitchFamily="34" charset="0"/>
              </a:rPr>
              <a:t>E a paz de Deus, que excede todo o entendimento, guardará os vossos corações e os vossos pensamentos em Cristo Jesus.</a:t>
            </a:r>
            <a:r>
              <a:rPr lang="pt-BR" sz="2200" dirty="0" smtClean="0">
                <a:solidFill>
                  <a:prstClr val="black"/>
                </a:solidFill>
                <a:latin typeface="Arial" pitchFamily="34" charset="0"/>
                <a:cs typeface="Arial" pitchFamily="34" charset="0"/>
              </a:rPr>
              <a:t>” </a:t>
            </a:r>
          </a:p>
          <a:p>
            <a:pPr algn="ctr"/>
            <a:endParaRPr lang="pt-BR" sz="2200" dirty="0" smtClean="0">
              <a:solidFill>
                <a:prstClr val="black"/>
              </a:solidFill>
              <a:latin typeface="Arial" pitchFamily="34" charset="0"/>
              <a:cs typeface="Arial" pitchFamily="34" charset="0"/>
            </a:endParaRP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4154984"/>
          </a:xfrm>
          <a:prstGeom prst="rect">
            <a:avLst/>
          </a:prstGeom>
        </p:spPr>
        <p:txBody>
          <a:bodyPr wrap="square">
            <a:spAutoFit/>
            <a:scene3d>
              <a:camera prst="orthographicFront"/>
              <a:lightRig rig="threePt" dir="t"/>
            </a:scene3d>
            <a:sp3d extrusionH="57150">
              <a:bevelT w="38100" h="38100" prst="angle"/>
            </a:sp3d>
          </a:bodyPr>
          <a:lstStyle/>
          <a:p>
            <a:pPr eaLnBrk="0" fontAlgn="base" hangingPunct="0">
              <a:spcBef>
                <a:spcPct val="0"/>
              </a:spcBef>
              <a:spcAft>
                <a:spcPct val="0"/>
              </a:spcAft>
            </a:pPr>
            <a:r>
              <a:rPr lang="pt-BR" sz="2200" dirty="0" smtClean="0">
                <a:solidFill>
                  <a:prstClr val="black"/>
                </a:solidFill>
                <a:latin typeface="Arial" pitchFamily="34" charset="0"/>
                <a:ea typeface="Times New Roman" pitchFamily="18" charset="0"/>
                <a:cs typeface="Arial" pitchFamily="34" charset="0"/>
              </a:rPr>
              <a:t>Pensamentos certos provocam sentimentos certos. O que desejamos é PAZ. Para repor o medo com paz, Filipenses dá uma formula para obter a paz.</a:t>
            </a: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pt-BR" sz="2200" b="1" dirty="0" smtClean="0">
                <a:solidFill>
                  <a:prstClr val="black"/>
                </a:solidFill>
                <a:latin typeface="Arial" pitchFamily="34" charset="0"/>
                <a:ea typeface="Times New Roman" pitchFamily="18" charset="0"/>
                <a:cs typeface="Arial" pitchFamily="34" charset="0"/>
              </a:rPr>
              <a:t>Fil. 4:6-7</a:t>
            </a:r>
          </a:p>
          <a:p>
            <a:pPr algn="ctr"/>
            <a:r>
              <a:rPr lang="pt-BR" sz="2200" b="1" dirty="0" smtClean="0">
                <a:solidFill>
                  <a:prstClr val="black"/>
                </a:solidFill>
                <a:latin typeface="Arial" pitchFamily="34" charset="0"/>
                <a:ea typeface="Times New Roman" pitchFamily="18" charset="0"/>
                <a:cs typeface="Arial" pitchFamily="34" charset="0"/>
              </a:rPr>
              <a:t>“</a:t>
            </a:r>
            <a:r>
              <a:rPr lang="pt-BR" sz="2200" i="1" baseline="30000" dirty="0" smtClean="0">
                <a:solidFill>
                  <a:prstClr val="black"/>
                </a:solidFill>
                <a:latin typeface="Arial" pitchFamily="34" charset="0"/>
                <a:cs typeface="Arial" pitchFamily="34" charset="0"/>
              </a:rPr>
              <a:t>6</a:t>
            </a:r>
            <a:r>
              <a:rPr lang="pt-BR" sz="2200" i="1" u="sng" dirty="0" smtClean="0">
                <a:solidFill>
                  <a:prstClr val="black"/>
                </a:solidFill>
                <a:latin typeface="Arial" pitchFamily="34" charset="0"/>
                <a:cs typeface="Arial" pitchFamily="34" charset="0"/>
              </a:rPr>
              <a:t>Não estejais inquietos por coisa alguma</a:t>
            </a:r>
            <a:r>
              <a:rPr lang="pt-BR" sz="2200" i="1" dirty="0" smtClean="0">
                <a:solidFill>
                  <a:prstClr val="black"/>
                </a:solidFill>
                <a:latin typeface="Arial" pitchFamily="34" charset="0"/>
                <a:cs typeface="Arial" pitchFamily="34" charset="0"/>
              </a:rPr>
              <a:t>; antes as vossas petições sejam em tudo conhecidas diante de Deus pela oração e súplica, com ação de graças. </a:t>
            </a:r>
            <a:r>
              <a:rPr lang="pt-BR" sz="2200" i="1" baseline="30000" dirty="0" smtClean="0">
                <a:solidFill>
                  <a:prstClr val="black"/>
                </a:solidFill>
                <a:latin typeface="Arial" pitchFamily="34" charset="0"/>
                <a:cs typeface="Arial" pitchFamily="34" charset="0"/>
              </a:rPr>
              <a:t>7</a:t>
            </a:r>
            <a:r>
              <a:rPr lang="pt-BR" sz="2200" i="1" dirty="0" smtClean="0">
                <a:solidFill>
                  <a:prstClr val="black"/>
                </a:solidFill>
                <a:latin typeface="Arial" pitchFamily="34" charset="0"/>
                <a:cs typeface="Arial" pitchFamily="34" charset="0"/>
              </a:rPr>
              <a:t>E a paz de Deus, que excede todo o entendimento, guardará os vossos corações e os vossos pensamentos em Cristo Jesus.</a:t>
            </a:r>
            <a:r>
              <a:rPr lang="pt-BR" sz="2200" dirty="0" smtClean="0">
                <a:solidFill>
                  <a:prstClr val="black"/>
                </a:solidFill>
                <a:latin typeface="Arial" pitchFamily="34" charset="0"/>
                <a:cs typeface="Arial" pitchFamily="34" charset="0"/>
              </a:rPr>
              <a:t>” </a:t>
            </a:r>
          </a:p>
          <a:p>
            <a:pPr algn="ctr"/>
            <a:endParaRPr lang="pt-BR" sz="2200" dirty="0" smtClean="0">
              <a:solidFill>
                <a:prstClr val="black"/>
              </a:solidFill>
              <a:latin typeface="Arial" pitchFamily="34" charset="0"/>
              <a:cs typeface="Arial" pitchFamily="34" charset="0"/>
            </a:endParaRPr>
          </a:p>
          <a:p>
            <a:pPr marL="457200" indent="-457200">
              <a:buFont typeface="+mj-lt"/>
              <a:buAutoNum type="arabicPeriod"/>
            </a:pPr>
            <a:r>
              <a:rPr lang="pt-BR" sz="2200" dirty="0" smtClean="0">
                <a:solidFill>
                  <a:prstClr val="black"/>
                </a:solidFill>
                <a:latin typeface="Arial" pitchFamily="34" charset="0"/>
                <a:cs typeface="Arial" pitchFamily="34" charset="0"/>
              </a:rPr>
              <a:t>Confissão  (Arrependimento): Reconhecer nossa desobediência.</a:t>
            </a: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4493538"/>
          </a:xfrm>
          <a:prstGeom prst="rect">
            <a:avLst/>
          </a:prstGeom>
        </p:spPr>
        <p:txBody>
          <a:bodyPr wrap="square">
            <a:spAutoFit/>
            <a:scene3d>
              <a:camera prst="orthographicFront"/>
              <a:lightRig rig="threePt" dir="t"/>
            </a:scene3d>
            <a:sp3d extrusionH="57150">
              <a:bevelT w="38100" h="38100" prst="angle"/>
            </a:sp3d>
          </a:bodyPr>
          <a:lstStyle/>
          <a:p>
            <a:pPr eaLnBrk="0" fontAlgn="base" hangingPunct="0">
              <a:spcBef>
                <a:spcPct val="0"/>
              </a:spcBef>
              <a:spcAft>
                <a:spcPct val="0"/>
              </a:spcAft>
            </a:pPr>
            <a:r>
              <a:rPr lang="pt-BR" sz="2200" dirty="0" smtClean="0">
                <a:solidFill>
                  <a:prstClr val="black"/>
                </a:solidFill>
                <a:latin typeface="Arial" pitchFamily="34" charset="0"/>
                <a:ea typeface="Times New Roman" pitchFamily="18" charset="0"/>
                <a:cs typeface="Arial" pitchFamily="34" charset="0"/>
              </a:rPr>
              <a:t>Pensamentos certos provocam sentimentos certos. O que desejamos é PAZ. Para repor o medo com paz, Filipenses dá uma formula para obter a paz.</a:t>
            </a: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pt-BR" sz="2200" b="1" dirty="0" smtClean="0">
                <a:solidFill>
                  <a:prstClr val="black"/>
                </a:solidFill>
                <a:latin typeface="Arial" pitchFamily="34" charset="0"/>
                <a:ea typeface="Times New Roman" pitchFamily="18" charset="0"/>
                <a:cs typeface="Arial" pitchFamily="34" charset="0"/>
              </a:rPr>
              <a:t>Fil. 4:6-7</a:t>
            </a:r>
          </a:p>
          <a:p>
            <a:pPr algn="ctr"/>
            <a:r>
              <a:rPr lang="pt-BR" sz="2200" b="1" dirty="0" smtClean="0">
                <a:solidFill>
                  <a:prstClr val="black"/>
                </a:solidFill>
                <a:latin typeface="Arial" pitchFamily="34" charset="0"/>
                <a:ea typeface="Times New Roman" pitchFamily="18" charset="0"/>
                <a:cs typeface="Arial" pitchFamily="34" charset="0"/>
              </a:rPr>
              <a:t>“</a:t>
            </a:r>
            <a:r>
              <a:rPr lang="pt-BR" sz="2200" i="1" u="sng" baseline="30000" dirty="0" smtClean="0">
                <a:solidFill>
                  <a:prstClr val="black"/>
                </a:solidFill>
                <a:latin typeface="Arial" pitchFamily="34" charset="0"/>
                <a:cs typeface="Arial" pitchFamily="34" charset="0"/>
              </a:rPr>
              <a:t>6</a:t>
            </a:r>
            <a:r>
              <a:rPr lang="pt-BR" sz="2200" i="1" u="sng" dirty="0" smtClean="0">
                <a:solidFill>
                  <a:prstClr val="black"/>
                </a:solidFill>
                <a:latin typeface="Arial" pitchFamily="34" charset="0"/>
                <a:cs typeface="Arial" pitchFamily="34" charset="0"/>
              </a:rPr>
              <a:t>Não estejais inquietos por coisa alguma</a:t>
            </a:r>
            <a:r>
              <a:rPr lang="pt-BR" sz="2200" i="1" dirty="0" smtClean="0">
                <a:solidFill>
                  <a:prstClr val="black"/>
                </a:solidFill>
                <a:latin typeface="Arial" pitchFamily="34" charset="0"/>
                <a:cs typeface="Arial" pitchFamily="34" charset="0"/>
              </a:rPr>
              <a:t>; antes as vossas </a:t>
            </a:r>
            <a:r>
              <a:rPr lang="pt-BR" sz="2200" i="1" u="sng" dirty="0" smtClean="0">
                <a:solidFill>
                  <a:prstClr val="black"/>
                </a:solidFill>
                <a:latin typeface="Arial" pitchFamily="34" charset="0"/>
                <a:cs typeface="Arial" pitchFamily="34" charset="0"/>
              </a:rPr>
              <a:t>petições sejam em tudo conhecidas diante de Deus pela oração e súplica</a:t>
            </a:r>
            <a:r>
              <a:rPr lang="pt-BR" sz="2200" i="1" dirty="0" smtClean="0">
                <a:solidFill>
                  <a:prstClr val="black"/>
                </a:solidFill>
                <a:latin typeface="Arial" pitchFamily="34" charset="0"/>
                <a:cs typeface="Arial" pitchFamily="34" charset="0"/>
              </a:rPr>
              <a:t>, com ação de graças. </a:t>
            </a:r>
            <a:r>
              <a:rPr lang="pt-BR" sz="2200" i="1" baseline="30000" dirty="0" smtClean="0">
                <a:solidFill>
                  <a:prstClr val="black"/>
                </a:solidFill>
                <a:latin typeface="Arial" pitchFamily="34" charset="0"/>
                <a:cs typeface="Arial" pitchFamily="34" charset="0"/>
              </a:rPr>
              <a:t>7</a:t>
            </a:r>
            <a:r>
              <a:rPr lang="pt-BR" sz="2200" i="1" dirty="0" smtClean="0">
                <a:solidFill>
                  <a:prstClr val="black"/>
                </a:solidFill>
                <a:latin typeface="Arial" pitchFamily="34" charset="0"/>
                <a:cs typeface="Arial" pitchFamily="34" charset="0"/>
              </a:rPr>
              <a:t>E a paz de Deus, que excede todo o entendimento, guardará os vossos corações e os vossos pensamentos em Cristo Jesus.</a:t>
            </a:r>
            <a:r>
              <a:rPr lang="pt-BR" sz="2200" dirty="0" smtClean="0">
                <a:solidFill>
                  <a:prstClr val="black"/>
                </a:solidFill>
                <a:latin typeface="Arial" pitchFamily="34" charset="0"/>
                <a:cs typeface="Arial" pitchFamily="34" charset="0"/>
              </a:rPr>
              <a:t>” </a:t>
            </a:r>
          </a:p>
          <a:p>
            <a:pPr algn="ctr"/>
            <a:endParaRPr lang="pt-BR" sz="2200" dirty="0" smtClean="0">
              <a:solidFill>
                <a:prstClr val="black"/>
              </a:solidFill>
              <a:latin typeface="Arial" pitchFamily="34" charset="0"/>
              <a:cs typeface="Arial" pitchFamily="34" charset="0"/>
            </a:endParaRPr>
          </a:p>
          <a:p>
            <a:pPr marL="457200" indent="-457200">
              <a:buFont typeface="+mj-lt"/>
              <a:buAutoNum type="arabicPeriod"/>
            </a:pPr>
            <a:r>
              <a:rPr lang="pt-BR" sz="2200" dirty="0" smtClean="0">
                <a:solidFill>
                  <a:prstClr val="black"/>
                </a:solidFill>
                <a:latin typeface="Arial" pitchFamily="34" charset="0"/>
                <a:cs typeface="Arial" pitchFamily="34" charset="0"/>
              </a:rPr>
              <a:t>Confissão  (Arrependimento):</a:t>
            </a:r>
          </a:p>
          <a:p>
            <a:pPr marL="457200" indent="-457200">
              <a:buFont typeface="+mj-lt"/>
              <a:buAutoNum type="arabicPeriod"/>
            </a:pPr>
            <a:r>
              <a:rPr lang="pt-BR" sz="2200" dirty="0" smtClean="0">
                <a:solidFill>
                  <a:prstClr val="black"/>
                </a:solidFill>
                <a:latin typeface="Arial" pitchFamily="34" charset="0"/>
                <a:cs typeface="Arial" pitchFamily="34" charset="0"/>
              </a:rPr>
              <a:t>Oração (Pedidos gerais e específicos): </a:t>
            </a: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5170646"/>
          </a:xfrm>
          <a:prstGeom prst="rect">
            <a:avLst/>
          </a:prstGeom>
        </p:spPr>
        <p:txBody>
          <a:bodyPr wrap="square">
            <a:spAutoFit/>
            <a:scene3d>
              <a:camera prst="orthographicFront"/>
              <a:lightRig rig="threePt" dir="t"/>
            </a:scene3d>
            <a:sp3d extrusionH="57150">
              <a:bevelT w="38100" h="38100" prst="angle"/>
            </a:sp3d>
          </a:bodyPr>
          <a:lstStyle/>
          <a:p>
            <a:pPr eaLnBrk="0" fontAlgn="base" hangingPunct="0">
              <a:spcBef>
                <a:spcPct val="0"/>
              </a:spcBef>
              <a:spcAft>
                <a:spcPct val="0"/>
              </a:spcAft>
            </a:pPr>
            <a:r>
              <a:rPr lang="pt-BR" sz="2200" dirty="0" smtClean="0">
                <a:solidFill>
                  <a:prstClr val="black"/>
                </a:solidFill>
                <a:latin typeface="Arial" pitchFamily="34" charset="0"/>
                <a:ea typeface="Times New Roman" pitchFamily="18" charset="0"/>
                <a:cs typeface="Arial" pitchFamily="34" charset="0"/>
              </a:rPr>
              <a:t>Pensamentos certos provocam sentimentos certos. O que desejamos é PAZ. Para repor o medo com paz, Filipenses dá uma formula para obter a paz.</a:t>
            </a: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pt-BR" sz="2200" b="1" dirty="0" smtClean="0">
                <a:solidFill>
                  <a:prstClr val="black"/>
                </a:solidFill>
                <a:latin typeface="Arial" pitchFamily="34" charset="0"/>
                <a:ea typeface="Times New Roman" pitchFamily="18" charset="0"/>
                <a:cs typeface="Arial" pitchFamily="34" charset="0"/>
              </a:rPr>
              <a:t>Fil. 4:6-7</a:t>
            </a:r>
          </a:p>
          <a:p>
            <a:pPr algn="ctr"/>
            <a:r>
              <a:rPr lang="pt-BR" sz="2200" b="1" dirty="0" smtClean="0">
                <a:solidFill>
                  <a:prstClr val="black"/>
                </a:solidFill>
                <a:latin typeface="Arial" pitchFamily="34" charset="0"/>
                <a:ea typeface="Times New Roman" pitchFamily="18" charset="0"/>
                <a:cs typeface="Arial" pitchFamily="34" charset="0"/>
              </a:rPr>
              <a:t>“</a:t>
            </a:r>
            <a:r>
              <a:rPr lang="pt-BR" sz="2200" i="1" u="sng" baseline="30000" dirty="0" smtClean="0">
                <a:solidFill>
                  <a:prstClr val="black"/>
                </a:solidFill>
                <a:latin typeface="Arial" pitchFamily="34" charset="0"/>
                <a:cs typeface="Arial" pitchFamily="34" charset="0"/>
              </a:rPr>
              <a:t>6</a:t>
            </a:r>
            <a:r>
              <a:rPr lang="pt-BR" sz="2200" i="1" u="sng" dirty="0" smtClean="0">
                <a:solidFill>
                  <a:prstClr val="black"/>
                </a:solidFill>
                <a:latin typeface="Arial" pitchFamily="34" charset="0"/>
                <a:cs typeface="Arial" pitchFamily="34" charset="0"/>
              </a:rPr>
              <a:t>Não estejais inquietos por coisa alguma</a:t>
            </a:r>
            <a:r>
              <a:rPr lang="pt-BR" sz="2200" i="1" dirty="0" smtClean="0">
                <a:solidFill>
                  <a:prstClr val="black"/>
                </a:solidFill>
                <a:latin typeface="Arial" pitchFamily="34" charset="0"/>
                <a:cs typeface="Arial" pitchFamily="34" charset="0"/>
              </a:rPr>
              <a:t>; antes as vossas </a:t>
            </a:r>
            <a:r>
              <a:rPr lang="pt-BR" sz="2200" i="1" u="sng" dirty="0" smtClean="0">
                <a:solidFill>
                  <a:prstClr val="black"/>
                </a:solidFill>
                <a:latin typeface="Arial" pitchFamily="34" charset="0"/>
                <a:cs typeface="Arial" pitchFamily="34" charset="0"/>
              </a:rPr>
              <a:t>petições sejam em tudo conhecidas diante de Deus pela oração e súplica</a:t>
            </a:r>
            <a:r>
              <a:rPr lang="pt-BR" sz="2200" i="1" dirty="0" smtClean="0">
                <a:solidFill>
                  <a:prstClr val="black"/>
                </a:solidFill>
                <a:latin typeface="Arial" pitchFamily="34" charset="0"/>
                <a:cs typeface="Arial" pitchFamily="34" charset="0"/>
              </a:rPr>
              <a:t>, com </a:t>
            </a:r>
            <a:r>
              <a:rPr lang="pt-BR" sz="2200" i="1" u="sng" dirty="0" smtClean="0">
                <a:solidFill>
                  <a:prstClr val="black"/>
                </a:solidFill>
                <a:latin typeface="Arial" pitchFamily="34" charset="0"/>
                <a:cs typeface="Arial" pitchFamily="34" charset="0"/>
              </a:rPr>
              <a:t>ação de graças</a:t>
            </a:r>
            <a:r>
              <a:rPr lang="pt-BR" sz="2200" i="1" dirty="0" smtClean="0">
                <a:solidFill>
                  <a:prstClr val="black"/>
                </a:solidFill>
                <a:latin typeface="Arial" pitchFamily="34" charset="0"/>
                <a:cs typeface="Arial" pitchFamily="34" charset="0"/>
              </a:rPr>
              <a:t>. </a:t>
            </a:r>
            <a:r>
              <a:rPr lang="pt-BR" sz="2200" i="1" baseline="30000" dirty="0" smtClean="0">
                <a:solidFill>
                  <a:prstClr val="black"/>
                </a:solidFill>
                <a:latin typeface="Arial" pitchFamily="34" charset="0"/>
                <a:cs typeface="Arial" pitchFamily="34" charset="0"/>
              </a:rPr>
              <a:t>7</a:t>
            </a:r>
            <a:r>
              <a:rPr lang="pt-BR" sz="2200" i="1" dirty="0" smtClean="0">
                <a:solidFill>
                  <a:prstClr val="black"/>
                </a:solidFill>
                <a:latin typeface="Arial" pitchFamily="34" charset="0"/>
                <a:cs typeface="Arial" pitchFamily="34" charset="0"/>
              </a:rPr>
              <a:t>E a paz de Deus, que excede todo o entendimento, guardará os vossos corações e os vossos pensamentos em Cristo Jesus.</a:t>
            </a:r>
            <a:r>
              <a:rPr lang="pt-BR" sz="2200" dirty="0" smtClean="0">
                <a:solidFill>
                  <a:prstClr val="black"/>
                </a:solidFill>
                <a:latin typeface="Arial" pitchFamily="34" charset="0"/>
                <a:cs typeface="Arial" pitchFamily="34" charset="0"/>
              </a:rPr>
              <a:t>” </a:t>
            </a:r>
          </a:p>
          <a:p>
            <a:pPr algn="ctr"/>
            <a:endParaRPr lang="pt-BR" sz="2200" dirty="0" smtClean="0">
              <a:solidFill>
                <a:prstClr val="black"/>
              </a:solidFill>
              <a:latin typeface="Arial" pitchFamily="34" charset="0"/>
              <a:cs typeface="Arial" pitchFamily="34" charset="0"/>
            </a:endParaRPr>
          </a:p>
          <a:p>
            <a:pPr marL="457200" indent="-457200">
              <a:buFont typeface="+mj-lt"/>
              <a:buAutoNum type="arabicPeriod"/>
            </a:pPr>
            <a:r>
              <a:rPr lang="pt-BR" sz="2200" dirty="0" smtClean="0">
                <a:solidFill>
                  <a:prstClr val="black"/>
                </a:solidFill>
                <a:latin typeface="Arial" pitchFamily="34" charset="0"/>
                <a:cs typeface="Arial" pitchFamily="34" charset="0"/>
              </a:rPr>
              <a:t>Confissão  (Arrependimento):</a:t>
            </a:r>
          </a:p>
          <a:p>
            <a:pPr marL="457200" indent="-457200">
              <a:buFont typeface="+mj-lt"/>
              <a:buAutoNum type="arabicPeriod"/>
            </a:pPr>
            <a:r>
              <a:rPr lang="pt-BR" sz="2200" dirty="0" smtClean="0">
                <a:solidFill>
                  <a:prstClr val="black"/>
                </a:solidFill>
                <a:latin typeface="Arial" pitchFamily="34" charset="0"/>
                <a:cs typeface="Arial" pitchFamily="34" charset="0"/>
              </a:rPr>
              <a:t>Oração (Pedidos gerais e específicos):</a:t>
            </a:r>
          </a:p>
          <a:p>
            <a:pPr marL="457200" indent="-457200">
              <a:buFont typeface="+mj-lt"/>
              <a:buAutoNum type="arabicPeriod"/>
            </a:pPr>
            <a:r>
              <a:rPr lang="pt-BR" sz="2200" dirty="0" smtClean="0">
                <a:solidFill>
                  <a:prstClr val="black"/>
                </a:solidFill>
                <a:latin typeface="Arial" pitchFamily="34" charset="0"/>
                <a:cs typeface="Arial" pitchFamily="34" charset="0"/>
              </a:rPr>
              <a:t>Agradecimento à  Deus (Coração agradecida): Aceitando as situação difíceis com gratidão.</a:t>
            </a: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4493538"/>
          </a:xfrm>
          <a:prstGeom prst="rect">
            <a:avLst/>
          </a:prstGeom>
        </p:spPr>
        <p:txBody>
          <a:bodyPr wrap="square">
            <a:spAutoFit/>
            <a:scene3d>
              <a:camera prst="orthographicFront"/>
              <a:lightRig rig="threePt" dir="t"/>
            </a:scene3d>
            <a:sp3d extrusionH="57150">
              <a:bevelT w="38100" h="38100" prst="angle"/>
            </a:sp3d>
          </a:bodyPr>
          <a:lstStyle/>
          <a:p>
            <a:pPr marL="457200" indent="-457200" algn="ctr">
              <a:buFont typeface="+mj-lt"/>
              <a:buAutoNum type="arabicPeriod"/>
            </a:pPr>
            <a:r>
              <a:rPr lang="pt-BR" sz="2200" b="1" dirty="0" smtClean="0">
                <a:solidFill>
                  <a:prstClr val="black"/>
                </a:solidFill>
                <a:latin typeface="Arial" pitchFamily="34" charset="0"/>
                <a:cs typeface="Arial" pitchFamily="34" charset="0"/>
              </a:rPr>
              <a:t>Confissão  (Arrependimento): Reconhecer nossa desobediência.</a:t>
            </a:r>
          </a:p>
          <a:p>
            <a:pPr eaLnBrk="0" fontAlgn="base" hangingPunct="0">
              <a:spcBef>
                <a:spcPct val="0"/>
              </a:spcBef>
              <a:spcAft>
                <a:spcPct val="0"/>
              </a:spcAft>
            </a:pPr>
            <a:endParaRPr lang="pt-BR" sz="2200" b="1" i="1" dirty="0" smtClean="0">
              <a:solidFill>
                <a:prstClr val="black"/>
              </a:solidFill>
              <a:latin typeface="Arial" pitchFamily="34" charset="0"/>
              <a:ea typeface="Times New Roman" pitchFamily="18" charset="0"/>
              <a:cs typeface="Arial" pitchFamily="34" charset="0"/>
            </a:endParaRPr>
          </a:p>
          <a:p>
            <a:r>
              <a:rPr lang="pt-BR" sz="2200" dirty="0" smtClean="0">
                <a:latin typeface="Arial" pitchFamily="34" charset="0"/>
                <a:cs typeface="Arial" pitchFamily="34" charset="0"/>
              </a:rPr>
              <a:t>Precisamos reconhecer nosso pecado antes, só assim Deus pode nos ajudar.</a:t>
            </a:r>
          </a:p>
          <a:p>
            <a:endParaRPr lang="pt-BR" sz="2200" dirty="0" smtClean="0">
              <a:latin typeface="Arial" pitchFamily="34" charset="0"/>
              <a:cs typeface="Arial" pitchFamily="34" charset="0"/>
            </a:endParaRPr>
          </a:p>
          <a:p>
            <a:pPr algn="ctr"/>
            <a:r>
              <a:rPr lang="pt-BR" sz="2200" dirty="0" smtClean="0">
                <a:latin typeface="Arial" pitchFamily="34" charset="0"/>
                <a:cs typeface="Arial" pitchFamily="34" charset="0"/>
              </a:rPr>
              <a:t>Salmo 66:18</a:t>
            </a:r>
          </a:p>
          <a:p>
            <a:pPr algn="ctr"/>
            <a:r>
              <a:rPr lang="pt-BR" sz="2200" dirty="0" smtClean="0">
                <a:latin typeface="Arial" pitchFamily="34" charset="0"/>
                <a:cs typeface="Arial" pitchFamily="34" charset="0"/>
              </a:rPr>
              <a:t>“</a:t>
            </a:r>
            <a:r>
              <a:rPr lang="pt-BR" sz="2200" i="1" dirty="0" smtClean="0">
                <a:latin typeface="Arial" pitchFamily="34" charset="0"/>
                <a:cs typeface="Arial" pitchFamily="34" charset="0"/>
              </a:rPr>
              <a:t>Se eu atender à </a:t>
            </a:r>
            <a:r>
              <a:rPr lang="pt-BR" sz="2200" i="1" dirty="0" err="1" smtClean="0">
                <a:latin typeface="Arial" pitchFamily="34" charset="0"/>
                <a:cs typeface="Arial" pitchFamily="34" charset="0"/>
              </a:rPr>
              <a:t>iniqüidade</a:t>
            </a:r>
            <a:r>
              <a:rPr lang="pt-BR" sz="2200" i="1" dirty="0" smtClean="0">
                <a:latin typeface="Arial" pitchFamily="34" charset="0"/>
                <a:cs typeface="Arial" pitchFamily="34" charset="0"/>
              </a:rPr>
              <a:t> no meu coração, o Senhor não me ouvirá</a:t>
            </a:r>
            <a:r>
              <a:rPr lang="pt-BR" sz="2200" dirty="0" smtClean="0">
                <a:latin typeface="Arial" pitchFamily="34" charset="0"/>
                <a:cs typeface="Arial" pitchFamily="34" charset="0"/>
              </a:rPr>
              <a:t>;”</a:t>
            </a:r>
            <a:endParaRPr lang="en-US" sz="2200" dirty="0" smtClean="0">
              <a:latin typeface="Arial" pitchFamily="34" charset="0"/>
              <a:cs typeface="Arial" pitchFamily="34" charset="0"/>
            </a:endParaRPr>
          </a:p>
          <a:p>
            <a:endParaRPr lang="pt-BR" sz="2200" b="1" dirty="0" smtClean="0">
              <a:latin typeface="Arial" pitchFamily="34" charset="0"/>
              <a:cs typeface="Arial" pitchFamily="34" charset="0"/>
            </a:endParaRPr>
          </a:p>
          <a:p>
            <a:r>
              <a:rPr lang="pt-BR" sz="2200" dirty="0" smtClean="0">
                <a:latin typeface="Arial" pitchFamily="34" charset="0"/>
                <a:cs typeface="Arial" pitchFamily="34" charset="0"/>
              </a:rPr>
              <a:t>Temos que reconhecer que a ansiedade, preocupação e medo são pecados. Ser inquieto é desobedecer a Deus. O início do caminho para vitória é confessar e arrepender do nosso pecado. </a:t>
            </a:r>
            <a:endParaRPr lang="pt-BR" sz="2200" b="1" dirty="0" smtClean="0">
              <a:solidFill>
                <a:prstClr val="black"/>
              </a:solidFill>
              <a:latin typeface="Arial" pitchFamily="34" charset="0"/>
              <a:ea typeface="Times New Roman" pitchFamily="18" charset="0"/>
              <a:cs typeface="Arial" pitchFamily="34" charset="0"/>
            </a:endParaRP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4493538"/>
          </a:xfrm>
          <a:prstGeom prst="rect">
            <a:avLst/>
          </a:prstGeom>
        </p:spPr>
        <p:txBody>
          <a:bodyPr wrap="square">
            <a:spAutoFit/>
            <a:scene3d>
              <a:camera prst="orthographicFront"/>
              <a:lightRig rig="threePt" dir="t"/>
            </a:scene3d>
            <a:sp3d extrusionH="57150">
              <a:bevelT w="38100" h="38100" prst="angle"/>
            </a:sp3d>
          </a:bodyPr>
          <a:lstStyle/>
          <a:p>
            <a:pPr marL="457200" indent="-457200" algn="ctr">
              <a:buFont typeface="+mj-lt"/>
              <a:buAutoNum type="arabicPeriod"/>
            </a:pPr>
            <a:r>
              <a:rPr lang="pt-BR" sz="2200" b="1" dirty="0" smtClean="0">
                <a:solidFill>
                  <a:prstClr val="black"/>
                </a:solidFill>
                <a:latin typeface="Arial" pitchFamily="34" charset="0"/>
                <a:cs typeface="Arial" pitchFamily="34" charset="0"/>
              </a:rPr>
              <a:t>Confissão  (Arrependimento): Reconhecer nossa desobediência.</a:t>
            </a:r>
          </a:p>
          <a:p>
            <a:pPr eaLnBrk="0" fontAlgn="base" hangingPunct="0">
              <a:spcBef>
                <a:spcPct val="0"/>
              </a:spcBef>
              <a:spcAft>
                <a:spcPct val="0"/>
              </a:spcAft>
            </a:pPr>
            <a:endParaRPr lang="pt-BR" sz="2200" b="1" i="1" dirty="0" smtClean="0">
              <a:solidFill>
                <a:prstClr val="black"/>
              </a:solidFill>
              <a:latin typeface="Arial" pitchFamily="34" charset="0"/>
              <a:ea typeface="Times New Roman" pitchFamily="18" charset="0"/>
              <a:cs typeface="Arial" pitchFamily="34" charset="0"/>
            </a:endParaRPr>
          </a:p>
          <a:p>
            <a:r>
              <a:rPr lang="pt-BR" sz="2200" dirty="0" smtClean="0">
                <a:latin typeface="Arial" pitchFamily="34" charset="0"/>
                <a:cs typeface="Arial" pitchFamily="34" charset="0"/>
              </a:rPr>
              <a:t>Confessar: Admitir ao Senhor que estamos pecando. Devemos não somente confessar nosso medo, mas também os pecados relacionados ao medo e a preocupação. O fracasso em cumprir as nossas responsabilidades, as ofensas contra outros quando faltou de cumprir seu dever, ou a falha na prática do amor bíblico.</a:t>
            </a:r>
          </a:p>
          <a:p>
            <a:endParaRPr lang="pt-BR" sz="2200" dirty="0" smtClean="0">
              <a:latin typeface="Arial" pitchFamily="34" charset="0"/>
              <a:cs typeface="Arial" pitchFamily="34" charset="0"/>
            </a:endParaRPr>
          </a:p>
          <a:p>
            <a:r>
              <a:rPr lang="pt-BR" sz="2200" dirty="0" smtClean="0">
                <a:latin typeface="Arial" pitchFamily="34" charset="0"/>
                <a:cs typeface="Arial" pitchFamily="34" charset="0"/>
              </a:rPr>
              <a:t>Estamos falando sobre o arrependimento, não o remorso. O arrependimento é uma mudança de mente acerca do medo (estou ofendendo Deus). O remorso é a tristeza pelas consequências negativas experimentadas por causa do medo. </a:t>
            </a:r>
            <a:endParaRPr lang="pt-BR" sz="2200" b="1" dirty="0" smtClean="0">
              <a:solidFill>
                <a:prstClr val="black"/>
              </a:solidFill>
              <a:latin typeface="Arial" pitchFamily="34" charset="0"/>
              <a:ea typeface="Times New Roman" pitchFamily="18" charset="0"/>
              <a:cs typeface="Arial" pitchFamily="34" charset="0"/>
            </a:endParaRP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4154984"/>
          </a:xfrm>
          <a:prstGeom prst="rect">
            <a:avLst/>
          </a:prstGeom>
        </p:spPr>
        <p:txBody>
          <a:bodyPr wrap="square">
            <a:spAutoFit/>
            <a:scene3d>
              <a:camera prst="orthographicFront"/>
              <a:lightRig rig="threePt" dir="t"/>
            </a:scene3d>
            <a:sp3d extrusionH="57150">
              <a:bevelT w="38100" h="38100" prst="angle"/>
            </a:sp3d>
          </a:bodyPr>
          <a:lstStyle/>
          <a:p>
            <a:pPr marL="457200" indent="-457200" algn="ctr">
              <a:buFont typeface="+mj-lt"/>
              <a:buAutoNum type="arabicPeriod"/>
            </a:pPr>
            <a:r>
              <a:rPr lang="pt-BR" sz="2200" b="1" dirty="0" smtClean="0">
                <a:solidFill>
                  <a:prstClr val="black"/>
                </a:solidFill>
                <a:latin typeface="Arial" pitchFamily="34" charset="0"/>
                <a:cs typeface="Arial" pitchFamily="34" charset="0"/>
              </a:rPr>
              <a:t>Confissão  (Arrependimento): Reconhecer nossa desobediência.</a:t>
            </a:r>
          </a:p>
          <a:p>
            <a:pPr eaLnBrk="0" fontAlgn="base" hangingPunct="0">
              <a:spcBef>
                <a:spcPct val="0"/>
              </a:spcBef>
              <a:spcAft>
                <a:spcPct val="0"/>
              </a:spcAft>
            </a:pPr>
            <a:endParaRPr lang="pt-BR" sz="2200" b="1" i="1" dirty="0" smtClean="0">
              <a:solidFill>
                <a:prstClr val="black"/>
              </a:solidFill>
              <a:latin typeface="Arial" pitchFamily="34" charset="0"/>
              <a:ea typeface="Times New Roman" pitchFamily="18" charset="0"/>
              <a:cs typeface="Arial" pitchFamily="34" charset="0"/>
            </a:endParaRPr>
          </a:p>
          <a:p>
            <a:pPr algn="ctr"/>
            <a:r>
              <a:rPr lang="pt-BR" sz="2200" dirty="0" smtClean="0">
                <a:latin typeface="Arial" pitchFamily="34" charset="0"/>
                <a:cs typeface="Arial" pitchFamily="34" charset="0"/>
              </a:rPr>
              <a:t>Salmo 51:1-4</a:t>
            </a:r>
          </a:p>
          <a:p>
            <a:pPr algn="ctr"/>
            <a:endParaRPr lang="pt-BR" sz="2200" dirty="0" smtClean="0">
              <a:latin typeface="Arial" pitchFamily="34" charset="0"/>
              <a:cs typeface="Arial" pitchFamily="34" charset="0"/>
            </a:endParaRPr>
          </a:p>
          <a:p>
            <a:pPr algn="ctr"/>
            <a:r>
              <a:rPr lang="pt-BR" sz="2200" dirty="0" smtClean="0">
                <a:latin typeface="Arial" pitchFamily="34" charset="0"/>
                <a:cs typeface="Arial" pitchFamily="34" charset="0"/>
              </a:rPr>
              <a:t>“</a:t>
            </a:r>
            <a:r>
              <a:rPr lang="pt-BR" sz="2200" baseline="30000" dirty="0" smtClean="0">
                <a:latin typeface="Arial" pitchFamily="34" charset="0"/>
                <a:cs typeface="Arial" pitchFamily="34" charset="0"/>
              </a:rPr>
              <a:t>1</a:t>
            </a:r>
            <a:r>
              <a:rPr lang="pt-BR" sz="2200" i="1" dirty="0" smtClean="0">
                <a:latin typeface="Arial" pitchFamily="34" charset="0"/>
                <a:cs typeface="Arial" pitchFamily="34" charset="0"/>
              </a:rPr>
              <a:t>Tem misericórdia de mim, ó Deus, segundo a tua benignidade; apaga as minhas transgressões, segundo a multidão das tuas misericórdias. </a:t>
            </a:r>
            <a:r>
              <a:rPr lang="pt-BR" sz="2200" i="1" baseline="30000" dirty="0" smtClean="0">
                <a:latin typeface="Arial" pitchFamily="34" charset="0"/>
                <a:cs typeface="Arial" pitchFamily="34" charset="0"/>
              </a:rPr>
              <a:t>2</a:t>
            </a:r>
            <a:r>
              <a:rPr lang="pt-BR" sz="2200" i="1" dirty="0" smtClean="0">
                <a:latin typeface="Arial" pitchFamily="34" charset="0"/>
                <a:cs typeface="Arial" pitchFamily="34" charset="0"/>
              </a:rPr>
              <a:t>Lava-me completamente da minha </a:t>
            </a:r>
            <a:r>
              <a:rPr lang="pt-BR" sz="2200" i="1" dirty="0" err="1" smtClean="0">
                <a:latin typeface="Arial" pitchFamily="34" charset="0"/>
                <a:cs typeface="Arial" pitchFamily="34" charset="0"/>
              </a:rPr>
              <a:t>iniqüidade</a:t>
            </a:r>
            <a:r>
              <a:rPr lang="pt-BR" sz="2200" i="1" dirty="0" smtClean="0">
                <a:latin typeface="Arial" pitchFamily="34" charset="0"/>
                <a:cs typeface="Arial" pitchFamily="34" charset="0"/>
              </a:rPr>
              <a:t>, e purifica-me do meu pecado. </a:t>
            </a:r>
            <a:r>
              <a:rPr lang="pt-BR" sz="2200" i="1" baseline="30000" dirty="0" smtClean="0">
                <a:latin typeface="Arial" pitchFamily="34" charset="0"/>
                <a:cs typeface="Arial" pitchFamily="34" charset="0"/>
              </a:rPr>
              <a:t>3</a:t>
            </a:r>
            <a:r>
              <a:rPr lang="pt-BR" sz="2200" i="1" dirty="0" smtClean="0">
                <a:latin typeface="Arial" pitchFamily="34" charset="0"/>
                <a:cs typeface="Arial" pitchFamily="34" charset="0"/>
              </a:rPr>
              <a:t>Porque eu conheço as minhas transgressões, e o meu pecado está sempre diante de mim. </a:t>
            </a:r>
            <a:r>
              <a:rPr lang="pt-BR" sz="2200" i="1" baseline="30000" dirty="0" smtClean="0">
                <a:latin typeface="Arial" pitchFamily="34" charset="0"/>
                <a:cs typeface="Arial" pitchFamily="34" charset="0"/>
              </a:rPr>
              <a:t>4</a:t>
            </a:r>
            <a:r>
              <a:rPr lang="pt-BR" sz="2200" i="1" dirty="0" smtClean="0">
                <a:latin typeface="Arial" pitchFamily="34" charset="0"/>
                <a:cs typeface="Arial" pitchFamily="34" charset="0"/>
              </a:rPr>
              <a:t>Contra ti, contra ti somente pequei, e fiz o que é mal à tua vista, para que sejas justificado quando falares, e puro quando julgares</a:t>
            </a:r>
            <a:r>
              <a:rPr lang="pt-BR" sz="2200" dirty="0" smtClean="0">
                <a:latin typeface="Arial" pitchFamily="34" charset="0"/>
                <a:cs typeface="Arial" pitchFamily="34" charset="0"/>
              </a:rPr>
              <a:t>.” </a:t>
            </a:r>
            <a:endParaRPr lang="pt-BR" sz="2200" b="1" dirty="0" smtClean="0">
              <a:solidFill>
                <a:prstClr val="black"/>
              </a:solidFill>
              <a:latin typeface="Arial" pitchFamily="34" charset="0"/>
              <a:ea typeface="Times New Roman" pitchFamily="18" charset="0"/>
              <a:cs typeface="Arial" pitchFamily="34" charset="0"/>
            </a:endParaRP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p:cNvSpPr/>
          <p:nvPr/>
        </p:nvSpPr>
        <p:spPr>
          <a:xfrm>
            <a:off x="186604" y="1268760"/>
            <a:ext cx="8786842" cy="7540526"/>
          </a:xfrm>
          <a:prstGeom prst="rect">
            <a:avLst/>
          </a:prstGeom>
        </p:spPr>
        <p:txBody>
          <a:bodyPr wrap="square">
            <a:spAutoFit/>
            <a:scene3d>
              <a:camera prst="orthographicFront"/>
              <a:lightRig rig="threePt" dir="t"/>
            </a:scene3d>
            <a:sp3d extrusionH="57150">
              <a:bevelT w="38100" h="38100" prst="angle"/>
            </a:sp3d>
          </a:bodyPr>
          <a:lstStyle/>
          <a:p>
            <a:pPr marL="457200" indent="-457200" algn="ctr">
              <a:buFont typeface="+mj-lt"/>
              <a:buAutoNum type="arabicPeriod"/>
            </a:pPr>
            <a:r>
              <a:rPr lang="pt-BR" sz="2200" b="1" dirty="0" smtClean="0">
                <a:solidFill>
                  <a:prstClr val="black"/>
                </a:solidFill>
                <a:latin typeface="Arial" pitchFamily="34" charset="0"/>
                <a:cs typeface="Arial" pitchFamily="34" charset="0"/>
              </a:rPr>
              <a:t>Confissão  (Arrependimento): Reconhecer nossa desobediência.</a:t>
            </a:r>
          </a:p>
          <a:p>
            <a:pPr eaLnBrk="0" fontAlgn="base" hangingPunct="0">
              <a:spcBef>
                <a:spcPct val="0"/>
              </a:spcBef>
              <a:spcAft>
                <a:spcPct val="0"/>
              </a:spcAft>
            </a:pPr>
            <a:endParaRPr lang="pt-BR" sz="2200" b="1" i="1" dirty="0" smtClean="0">
              <a:solidFill>
                <a:prstClr val="black"/>
              </a:solidFill>
              <a:latin typeface="Arial" pitchFamily="34" charset="0"/>
              <a:ea typeface="Times New Roman" pitchFamily="18" charset="0"/>
              <a:cs typeface="Arial" pitchFamily="34" charset="0"/>
            </a:endParaRPr>
          </a:p>
          <a:p>
            <a:pPr algn="ctr"/>
            <a:r>
              <a:rPr lang="pt-BR" sz="2200" dirty="0" smtClean="0">
                <a:latin typeface="Arial" pitchFamily="34" charset="0"/>
                <a:cs typeface="Arial" pitchFamily="34" charset="0"/>
              </a:rPr>
              <a:t>Tiago 5:16</a:t>
            </a:r>
          </a:p>
          <a:p>
            <a:pPr algn="ctr"/>
            <a:endParaRPr lang="pt-BR" sz="2200" dirty="0" smtClean="0">
              <a:latin typeface="Arial" pitchFamily="34" charset="0"/>
              <a:cs typeface="Arial" pitchFamily="34" charset="0"/>
            </a:endParaRPr>
          </a:p>
          <a:p>
            <a:pPr algn="ctr"/>
            <a:r>
              <a:rPr lang="pt-BR" sz="2200" dirty="0" smtClean="0">
                <a:latin typeface="Arial" pitchFamily="34" charset="0"/>
                <a:cs typeface="Arial" pitchFamily="34" charset="0"/>
              </a:rPr>
              <a:t>“</a:t>
            </a:r>
            <a:r>
              <a:rPr lang="pt-BR" sz="2200" i="1" dirty="0" smtClean="0">
                <a:latin typeface="Arial" pitchFamily="34" charset="0"/>
                <a:cs typeface="Arial" pitchFamily="34" charset="0"/>
              </a:rPr>
              <a:t>Confessai as vossas culpas uns aos outros, e orai uns pelos outros, para que sareis. A oração feita por um justo pode muito em seus efeitos</a:t>
            </a:r>
            <a:r>
              <a:rPr lang="pt-BR" sz="2200" dirty="0" smtClean="0">
                <a:latin typeface="Arial" pitchFamily="34" charset="0"/>
                <a:cs typeface="Arial" pitchFamily="34" charset="0"/>
              </a:rPr>
              <a:t>.”</a:t>
            </a:r>
          </a:p>
          <a:p>
            <a:pPr algn="ctr"/>
            <a:endParaRPr lang="pt-BR" sz="2200" dirty="0" smtClean="0">
              <a:latin typeface="Arial" pitchFamily="34" charset="0"/>
              <a:cs typeface="Arial" pitchFamily="34" charset="0"/>
            </a:endParaRPr>
          </a:p>
          <a:p>
            <a:pPr algn="ctr"/>
            <a:r>
              <a:rPr lang="pt-BR" sz="2200" dirty="0" smtClean="0">
                <a:latin typeface="Arial" pitchFamily="34" charset="0"/>
                <a:cs typeface="Arial" pitchFamily="34" charset="0"/>
              </a:rPr>
              <a:t>I João 1:9</a:t>
            </a:r>
          </a:p>
          <a:p>
            <a:pPr algn="ctr"/>
            <a:endParaRPr lang="pt-BR" sz="2200" dirty="0" smtClean="0">
              <a:latin typeface="Arial" pitchFamily="34" charset="0"/>
              <a:cs typeface="Arial" pitchFamily="34" charset="0"/>
            </a:endParaRPr>
          </a:p>
          <a:p>
            <a:pPr algn="ctr"/>
            <a:r>
              <a:rPr lang="pt-BR" sz="2200" dirty="0" smtClean="0">
                <a:latin typeface="Arial" pitchFamily="34" charset="0"/>
                <a:cs typeface="Arial" pitchFamily="34" charset="0"/>
              </a:rPr>
              <a:t>“</a:t>
            </a:r>
            <a:r>
              <a:rPr lang="pt-BR" sz="2200" i="1" dirty="0" smtClean="0">
                <a:latin typeface="Arial" pitchFamily="34" charset="0"/>
                <a:cs typeface="Arial" pitchFamily="34" charset="0"/>
              </a:rPr>
              <a:t>Se confessarmos os nossos pecados, ele é fiel e justo para nos perdoar os pecados, e nos purificar de toda a injustiça</a:t>
            </a:r>
            <a:r>
              <a:rPr lang="pt-BR" sz="2200" dirty="0" smtClean="0">
                <a:latin typeface="Arial" pitchFamily="34" charset="0"/>
                <a:cs typeface="Arial" pitchFamily="34" charset="0"/>
              </a:rPr>
              <a:t>.”</a:t>
            </a:r>
          </a:p>
          <a:p>
            <a:pPr algn="ctr"/>
            <a:endParaRPr lang="pt-BR" sz="2200" dirty="0" smtClean="0">
              <a:latin typeface="Arial" pitchFamily="34" charset="0"/>
              <a:cs typeface="Arial" pitchFamily="34" charset="0"/>
            </a:endParaRPr>
          </a:p>
          <a:p>
            <a:pPr algn="ctr"/>
            <a:r>
              <a:rPr lang="pt-BR" sz="2200" b="1" i="1" dirty="0" smtClean="0">
                <a:solidFill>
                  <a:prstClr val="black"/>
                </a:solidFill>
                <a:latin typeface="Arial" pitchFamily="34" charset="0"/>
                <a:cs typeface="Arial" pitchFamily="34" charset="0"/>
              </a:rPr>
              <a:t>TERÁ ESPERANÇA COM UM NOVO COMEÇO.  </a:t>
            </a:r>
          </a:p>
          <a:p>
            <a:endParaRPr lang="pt-BR" sz="2200" dirty="0" smtClean="0">
              <a:latin typeface="Arial" pitchFamily="34" charset="0"/>
              <a:cs typeface="Arial" pitchFamily="34" charset="0"/>
            </a:endParaRPr>
          </a:p>
          <a:p>
            <a:pP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a:p>
            <a:pPr algn="ctr" eaLnBrk="0" fontAlgn="base" hangingPunct="0">
              <a:spcBef>
                <a:spcPct val="0"/>
              </a:spcBef>
              <a:spcAft>
                <a:spcPct val="0"/>
              </a:spcAft>
            </a:pPr>
            <a:endParaRPr lang="pt-BR" sz="2200" b="1" dirty="0" smtClean="0">
              <a:solidFill>
                <a:prstClr val="black"/>
              </a:solidFill>
              <a:latin typeface="Arial" pitchFamily="34" charset="0"/>
              <a:ea typeface="Times New Roman" pitchFamily="18" charset="0"/>
              <a:cs typeface="Arial" pitchFamily="34" charset="0"/>
            </a:endParaRPr>
          </a:p>
        </p:txBody>
      </p:sp>
      <p:sp>
        <p:nvSpPr>
          <p:cNvPr id="6" name="Title 1"/>
          <p:cNvSpPr txBox="1">
            <a:spLocks/>
          </p:cNvSpPr>
          <p:nvPr/>
        </p:nvSpPr>
        <p:spPr>
          <a:xfrm>
            <a:off x="251520" y="346646"/>
            <a:ext cx="8640960"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Certos.</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2.  Oração (Pedidos gerais e específicos): Submeter a Deus reconhecendo nossa necessidade.</a:t>
            </a:r>
          </a:p>
          <a:p>
            <a:pPr marL="0" indent="0">
              <a:buNone/>
            </a:pPr>
            <a:endParaRPr lang="pt-BR" sz="2200" b="1"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Para superar o medo e a ansiedade devemos ter o tipo de oração certa. A oração certa não é feita com petições egoístas e orgulhosas. Temos que nos aproximar de Deus na maneira certa:</a:t>
            </a:r>
          </a:p>
          <a:p>
            <a:pPr marL="0" indent="0">
              <a:buNone/>
            </a:pPr>
            <a:endParaRPr lang="pt-BR" sz="2200" dirty="0" smtClean="0">
              <a:latin typeface="Arial" pitchFamily="34" charset="0"/>
              <a:cs typeface="Arial" pitchFamily="34" charset="0"/>
            </a:endParaRPr>
          </a:p>
          <a:p>
            <a:pPr marL="357188" indent="-357188">
              <a:buFont typeface="Wingdings" pitchFamily="2" charset="2"/>
              <a:buChar char="Ø"/>
            </a:pPr>
            <a:r>
              <a:rPr lang="pt-BR" sz="2200" dirty="0" smtClean="0">
                <a:latin typeface="Arial" pitchFamily="34" charset="0"/>
                <a:cs typeface="Arial" pitchFamily="34" charset="0"/>
              </a:rPr>
              <a:t>Estou disposto a ir a Deus em Seus termos, confessando meus pecados e entregando os meus desejos a Ele? (1 João 1:9; Sal. 51; Isa. 66:2b)</a:t>
            </a:r>
          </a:p>
          <a:p>
            <a:pPr marL="357188" indent="-357188">
              <a:buFont typeface="Wingdings" pitchFamily="2" charset="2"/>
              <a:buChar char="Ø"/>
            </a:pPr>
            <a:r>
              <a:rPr lang="pt-BR" sz="2200" dirty="0" smtClean="0">
                <a:latin typeface="Arial" pitchFamily="34" charset="0"/>
                <a:cs typeface="Arial" pitchFamily="34" charset="0"/>
              </a:rPr>
              <a:t>Estou disposto a ir a Deus para a Sua glória, e não apenas para o meu alívio? (Mat. 5:13-16; 2 Cor. 4:15-18; 12:7-10) </a:t>
            </a:r>
          </a:p>
          <a:p>
            <a:pPr marL="357188" indent="-357188">
              <a:buFont typeface="Wingdings" pitchFamily="2" charset="2"/>
              <a:buChar char="Ø"/>
            </a:pPr>
            <a:r>
              <a:rPr lang="pt-BR" sz="2200" dirty="0" smtClean="0">
                <a:latin typeface="Arial" pitchFamily="34" charset="0"/>
                <a:cs typeface="Arial" pitchFamily="34" charset="0"/>
              </a:rPr>
              <a:t>Eutou orando com a "paz" de coração sabendo que Deus, em Seu amor, soberania e sabedoria, vai fazer o que é melhor? (Sal. 37:1-7a; </a:t>
            </a:r>
            <a:r>
              <a:rPr lang="pt-BR" sz="2200" dirty="0" err="1" smtClean="0">
                <a:latin typeface="Arial" pitchFamily="34" charset="0"/>
                <a:cs typeface="Arial" pitchFamily="34" charset="0"/>
              </a:rPr>
              <a:t>Filip</a:t>
            </a:r>
            <a:r>
              <a:rPr lang="pt-BR" sz="2200" dirty="0" smtClean="0">
                <a:latin typeface="Arial" pitchFamily="34" charset="0"/>
                <a:cs typeface="Arial" pitchFamily="34" charset="0"/>
              </a:rPr>
              <a:t>. 4: 7)</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TIPOS</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Autofit/>
          </a:bodyPr>
          <a:lstStyle/>
          <a:p>
            <a:pPr algn="ctr">
              <a:spcBef>
                <a:spcPct val="20000"/>
              </a:spcBef>
              <a:defRPr/>
            </a:pPr>
            <a:r>
              <a:rPr lang="pt-BR" sz="2400" b="1" dirty="0" smtClean="0">
                <a:latin typeface="Arial" pitchFamily="34" charset="0"/>
                <a:cs typeface="Arial" pitchFamily="34" charset="0"/>
              </a:rPr>
              <a:t>Medo Prejudicial</a:t>
            </a:r>
          </a:p>
          <a:p>
            <a:pPr algn="ctr">
              <a:spcBef>
                <a:spcPct val="20000"/>
              </a:spcBef>
              <a:defRPr/>
            </a:pPr>
            <a:endParaRPr lang="pt-PT" sz="2200"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Há uma linha fina onde o medo saudável e prejudicial se encontram! Há uma diferença entre ser cauteloso e ser cauteloso demais. </a:t>
            </a:r>
          </a:p>
          <a:p>
            <a:pPr algn="ctr">
              <a:spcBef>
                <a:spcPct val="20000"/>
              </a:spcBef>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Quando nossa preocupação passa aquela linha fina entre o medo saudável e prejudicial, nossas vidas sofrerão as consequências negativas.</a:t>
            </a:r>
          </a:p>
          <a:p>
            <a:pPr algn="ctr">
              <a:spcBef>
                <a:spcPct val="20000"/>
              </a:spcBef>
              <a:defRPr/>
            </a:pPr>
            <a:endParaRPr lang="pt-BR" sz="2200" b="1" dirty="0" smtClean="0">
              <a:latin typeface="Arial" pitchFamily="34" charset="0"/>
              <a:cs typeface="Arial" pitchFamily="34" charset="0"/>
            </a:endParaRPr>
          </a:p>
          <a:p>
            <a:pPr algn="ctr">
              <a:spcBef>
                <a:spcPct val="20000"/>
              </a:spcBef>
              <a:defRPr/>
            </a:pPr>
            <a:r>
              <a:rPr lang="pt-BR" sz="2400" dirty="0" smtClean="0">
                <a:latin typeface="Arial" pitchFamily="34" charset="0"/>
                <a:cs typeface="Arial" pitchFamily="34" charset="0"/>
              </a:rPr>
              <a:t>A preocupação pode ter um efeito debilitante sobre a vida das pessoas, tanto espiritualmente, emocionalmente, como fisicamente. </a:t>
            </a:r>
          </a:p>
          <a:p>
            <a:pPr algn="ctr">
              <a:spcBef>
                <a:spcPct val="20000"/>
              </a:spcBef>
              <a:defRPr/>
            </a:pPr>
            <a:endParaRPr lang="pt-BR" sz="2400" b="1" dirty="0" smtClean="0">
              <a:latin typeface="Arial" pitchFamily="34" charset="0"/>
              <a:cs typeface="Arial" pitchFamily="34" charset="0"/>
            </a:endParaRPr>
          </a:p>
          <a:p>
            <a:pPr>
              <a:spcBef>
                <a:spcPct val="20000"/>
              </a:spcBef>
              <a:defRPr/>
            </a:pP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2.  Oração (Pedidos gerais e específicos): Submeter a Deus reconhecendo nossa necessidade.</a:t>
            </a:r>
          </a:p>
          <a:p>
            <a:pPr marL="0" indent="0">
              <a:buNone/>
            </a:pPr>
            <a:endParaRPr lang="pt-BR" sz="2200" b="1"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Para superar o medo e a ansiedade devemos ter o tipo de oração certa. A oração certa não é feita com petições egoístas e orgulhosas. Temos que nos aproximar de Deus na maneira certa:</a:t>
            </a:r>
          </a:p>
          <a:p>
            <a:pPr marL="0" indent="0">
              <a:buNone/>
            </a:pPr>
            <a:endParaRPr lang="pt-BR" sz="2200" dirty="0" smtClean="0">
              <a:latin typeface="Arial" pitchFamily="34" charset="0"/>
              <a:cs typeface="Arial" pitchFamily="34" charset="0"/>
            </a:endParaRPr>
          </a:p>
          <a:p>
            <a:pPr marL="357188" indent="-357188">
              <a:buFont typeface="Wingdings" pitchFamily="2" charset="2"/>
              <a:buChar char="Ø"/>
            </a:pPr>
            <a:r>
              <a:rPr lang="pt-PT" sz="2200" dirty="0" smtClean="0">
                <a:latin typeface="Arial" pitchFamily="34" charset="0"/>
                <a:cs typeface="Arial" pitchFamily="34" charset="0"/>
              </a:rPr>
              <a:t>Estou indo a Deus, a quem eu sei que me ama pessoalmente? (Rom. 8:35-39; Jer. 31: 3; João 17:23)</a:t>
            </a:r>
          </a:p>
          <a:p>
            <a:pPr marL="357188" indent="-357188">
              <a:buFont typeface="Wingdings" pitchFamily="2" charset="2"/>
              <a:buChar char="Ø"/>
            </a:pPr>
            <a:r>
              <a:rPr lang="pt-PT" sz="2200" dirty="0" smtClean="0">
                <a:latin typeface="Arial" pitchFamily="34" charset="0"/>
                <a:cs typeface="Arial" pitchFamily="34" charset="0"/>
              </a:rPr>
              <a:t>Estou indo a Deus, a quem eu sei que vai sabiamente fazer o que é melhor? (Rom. 11:33; Col. 2: 3; Apo. 15: 3-4)</a:t>
            </a:r>
          </a:p>
          <a:p>
            <a:pPr marL="357188" indent="-357188">
              <a:buFont typeface="Wingdings" pitchFamily="2" charset="2"/>
              <a:buChar char="Ø"/>
            </a:pPr>
            <a:r>
              <a:rPr lang="pt-PT" sz="2200" dirty="0" smtClean="0">
                <a:latin typeface="Arial" pitchFamily="34" charset="0"/>
                <a:cs typeface="Arial" pitchFamily="34" charset="0"/>
              </a:rPr>
              <a:t>Estou indo a Deus, a quem eu sei que quer me dar "</a:t>
            </a:r>
            <a:r>
              <a:rPr lang="pt-BR" sz="2200" dirty="0" smtClean="0">
                <a:latin typeface="Arial" pitchFamily="34" charset="0"/>
                <a:cs typeface="Arial" pitchFamily="34" charset="0"/>
              </a:rPr>
              <a:t> graça, a fim de sermos ajudados em tempo oportuno</a:t>
            </a:r>
            <a:r>
              <a:rPr lang="pt-PT" sz="2200" dirty="0" smtClean="0">
                <a:latin typeface="Arial" pitchFamily="34" charset="0"/>
                <a:cs typeface="Arial" pitchFamily="34" charset="0"/>
              </a:rPr>
              <a:t>?“ (Heb. 4:16, 2 Cor. 9:8; 1 Cor. 15:10; 2 Cor. 12:9-10)</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2.  Oração (Pedidos gerais e específicos): Submeter a Deus reconhecendo nossa necessidade.</a:t>
            </a:r>
          </a:p>
          <a:p>
            <a:pPr marL="0" indent="0">
              <a:buNone/>
            </a:pPr>
            <a:endParaRPr lang="pt-BR" sz="2200" b="1"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A oração certa não é apenas pedindo a Deus para fazer nossa vontade. É nos achegando a Deus, sabendo de nossa incapacidade e da capacidade de Deus para nos ajudar, com o desejo de que a vontade de Deus seja feita e com o desejo de fazer a nossa parte.</a:t>
            </a:r>
          </a:p>
          <a:p>
            <a:pPr marL="0" indent="0" algn="just">
              <a:buNone/>
            </a:pPr>
            <a:endParaRPr lang="pt-BR" sz="2200"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Precisamos chegar a Deus pedindo ajuda com nossa fraqueza, suplicando por fé, coragem, amor, etc., para vencer nossos medos.</a:t>
            </a:r>
            <a:endParaRPr lang="en-US" sz="2200" dirty="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2.  Oração (Pedidos gerais e específicos): Submeter a Deus reconhecendo nossa necessidade.</a:t>
            </a:r>
          </a:p>
          <a:p>
            <a:pPr marL="0" indent="0">
              <a:buNone/>
            </a:pPr>
            <a:endParaRPr lang="pt-BR" sz="2200" b="1" dirty="0" smtClean="0">
              <a:latin typeface="Arial" pitchFamily="34" charset="0"/>
              <a:cs typeface="Arial" pitchFamily="34" charset="0"/>
            </a:endParaRPr>
          </a:p>
          <a:p>
            <a:pPr marL="0" indent="0" algn="just">
              <a:buNone/>
            </a:pPr>
            <a:r>
              <a:rPr lang="pt-BR" sz="2200" dirty="0" smtClean="0">
                <a:latin typeface="Arial" pitchFamily="34" charset="0"/>
                <a:cs typeface="Arial" pitchFamily="34" charset="0"/>
              </a:rPr>
              <a:t>Devemos expressar nossa aceitação da vontade de Deus e a confiança que Ele vai nos ajudar “em tempo oportuno”:</a:t>
            </a:r>
          </a:p>
          <a:p>
            <a:pPr marL="0" indent="0" algn="just">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Hebreus 4:14-16, </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Visto que temos um grande sumo sacerdote, Jesus, Filho de Deus, que penetrou nos céus, retenhamos firmemente a nossa confissão. Porque não temos um sumo sacerdote que não possa compadecer-se das nossas fraquezas; porém, um que, como nós, em tudo foi tentado, mas sem pecado. Cheguemos, pois, com confiança ao trono da graça, para que possamos alcançar misericórdia e achar graça, a fim de sermos ajudados em tempo oportuno</a:t>
            </a:r>
            <a:r>
              <a:rPr lang="pt-BR" sz="2200" dirty="0" smtClean="0">
                <a:latin typeface="Arial" pitchFamily="34" charset="0"/>
                <a:cs typeface="Arial" pitchFamily="34" charset="0"/>
              </a:rPr>
              <a:t>”. </a:t>
            </a: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3.   Agradecimento a  Deus (Coração agradecido): Aceitando as </a:t>
            </a:r>
            <a:r>
              <a:rPr lang="pt-BR" sz="2400" b="1" dirty="0"/>
              <a:t>situações </a:t>
            </a:r>
            <a:r>
              <a:rPr lang="pt-BR" sz="2200" b="1" dirty="0" smtClean="0">
                <a:solidFill>
                  <a:prstClr val="black"/>
                </a:solidFill>
                <a:latin typeface="Arial" pitchFamily="34" charset="0"/>
                <a:cs typeface="Arial" pitchFamily="34" charset="0"/>
              </a:rPr>
              <a:t>difíceis com gratidão.</a:t>
            </a:r>
          </a:p>
          <a:p>
            <a:pPr marL="457200" indent="-457200" algn="ctr">
              <a:spcBef>
                <a:spcPts val="0"/>
              </a:spcBef>
              <a:buNone/>
            </a:pPr>
            <a:endParaRPr lang="pt-BR" sz="2200" b="1"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Enquanto estamos orando, devemos sempre estar fazendo isso com “ação de graças”. O que significa “ações de graça”?</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É simplesmente agradecendo a Deus.</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Mas as pessoas orgulhosas têm dificuldade em agradecer a Deus; elas estão tão consumidas consigo mesmas, seus desejos e seus deleites. Tudo tem que estar exatamente como elas querem ou ficarão tristes, desanimadas ou iradas.  </a:t>
            </a:r>
            <a:endParaRPr lang="pt-BR" sz="2200" dirty="0" smtClean="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3.   Agradecimento a  Deus (Coração agradecido): Aceitando as </a:t>
            </a:r>
            <a:r>
              <a:rPr lang="pt-BR" sz="2400" b="1" dirty="0"/>
              <a:t>situações </a:t>
            </a:r>
            <a:r>
              <a:rPr lang="pt-BR" sz="2200" b="1" dirty="0" smtClean="0">
                <a:solidFill>
                  <a:prstClr val="black"/>
                </a:solidFill>
                <a:latin typeface="Arial" pitchFamily="34" charset="0"/>
                <a:cs typeface="Arial" pitchFamily="34" charset="0"/>
              </a:rPr>
              <a:t>difíceis com gratidão.</a:t>
            </a:r>
          </a:p>
          <a:p>
            <a:pPr marL="457200" indent="-457200" algn="ctr">
              <a:spcBef>
                <a:spcPts val="0"/>
              </a:spcBef>
              <a:buNone/>
            </a:pPr>
            <a:endParaRPr lang="pt-BR" sz="2200" b="1"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Devemos agradecer a Deus por seu amor e cuidado, como Ele está usando estas circunstâncias para nos ajudar a crescer à imagem dEle e pela paz que Ele dá.</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Agradeça a Deus por Seu objetivo nas provações e nos problemas.</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lgn="ctr">
              <a:spcBef>
                <a:spcPts val="0"/>
              </a:spcBef>
              <a:buNone/>
            </a:pPr>
            <a:r>
              <a:rPr lang="pt-BR" sz="2200" dirty="0" smtClean="0">
                <a:solidFill>
                  <a:prstClr val="black"/>
                </a:solidFill>
                <a:latin typeface="Arial" pitchFamily="34" charset="0"/>
                <a:cs typeface="Arial" pitchFamily="34" charset="0"/>
              </a:rPr>
              <a:t>Romanos 8:28  </a:t>
            </a:r>
          </a:p>
          <a:p>
            <a:pPr marL="0" indent="0" algn="ctr">
              <a:spcBef>
                <a:spcPts val="0"/>
              </a:spcBef>
              <a:buNone/>
            </a:pPr>
            <a:r>
              <a:rPr lang="pt-BR" sz="2200" dirty="0" smtClean="0">
                <a:solidFill>
                  <a:prstClr val="black"/>
                </a:solidFill>
                <a:latin typeface="Arial" pitchFamily="34" charset="0"/>
                <a:cs typeface="Arial" pitchFamily="34" charset="0"/>
              </a:rPr>
              <a:t>“</a:t>
            </a:r>
            <a:r>
              <a:rPr lang="pt-BR" sz="2200" i="1" dirty="0" smtClean="0">
                <a:solidFill>
                  <a:prstClr val="black"/>
                </a:solidFill>
                <a:latin typeface="Arial" pitchFamily="34" charset="0"/>
                <a:cs typeface="Arial" pitchFamily="34" charset="0"/>
              </a:rPr>
              <a:t>E sabemos que todas as coisas contribuem juntamente para o bem daqueles que amam a Deus, daqueles que são chamados segundo o seu propósito</a:t>
            </a:r>
            <a:r>
              <a:rPr lang="pt-BR" sz="2200" dirty="0" smtClean="0">
                <a:solidFill>
                  <a:prstClr val="black"/>
                </a:solidFill>
                <a:latin typeface="Arial" pitchFamily="34" charset="0"/>
                <a:cs typeface="Arial" pitchFamily="34" charset="0"/>
              </a:rPr>
              <a:t>.” </a:t>
            </a:r>
            <a:endParaRPr lang="pt-BR" sz="2200" dirty="0" smtClean="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3.   Agradecimento a  Deus (Coração agradecido): Aceitando as </a:t>
            </a:r>
            <a:r>
              <a:rPr lang="pt-BR" sz="2400" b="1" dirty="0"/>
              <a:t>situações </a:t>
            </a:r>
            <a:r>
              <a:rPr lang="pt-BR" sz="2200" b="1" dirty="0" smtClean="0">
                <a:solidFill>
                  <a:prstClr val="black"/>
                </a:solidFill>
                <a:latin typeface="Arial" pitchFamily="34" charset="0"/>
                <a:cs typeface="Arial" pitchFamily="34" charset="0"/>
              </a:rPr>
              <a:t>difíceis com gratidão.</a:t>
            </a:r>
          </a:p>
          <a:p>
            <a:pPr marL="457200" indent="-457200" algn="ctr">
              <a:spcBef>
                <a:spcPts val="0"/>
              </a:spcBef>
              <a:buNone/>
            </a:pPr>
            <a:endParaRPr lang="pt-BR" sz="2200" b="1"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Devemos agradecer a Deus por seu amor e cuidado, como Ele está usando esta circunstâncias para nos ajudar a crescer à imagem dEle e pela paz que Ele dá.</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Agradeça a Deus por Seu objetivo nas provações e nos problemas.</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lgn="ctr">
              <a:spcBef>
                <a:spcPts val="0"/>
              </a:spcBef>
              <a:buNone/>
            </a:pPr>
            <a:r>
              <a:rPr lang="pt-BR" sz="2200" dirty="0" smtClean="0">
                <a:solidFill>
                  <a:prstClr val="black"/>
                </a:solidFill>
                <a:latin typeface="Arial" pitchFamily="34" charset="0"/>
                <a:cs typeface="Arial" pitchFamily="34" charset="0"/>
              </a:rPr>
              <a:t>Mateus 18:7  </a:t>
            </a:r>
          </a:p>
          <a:p>
            <a:pPr marL="0" indent="0" algn="ctr">
              <a:spcBef>
                <a:spcPts val="0"/>
              </a:spcBef>
              <a:buNone/>
            </a:pPr>
            <a:r>
              <a:rPr lang="pt-BR" sz="2200" dirty="0" smtClean="0">
                <a:solidFill>
                  <a:prstClr val="black"/>
                </a:solidFill>
                <a:latin typeface="Arial" pitchFamily="34" charset="0"/>
                <a:cs typeface="Arial" pitchFamily="34" charset="0"/>
              </a:rPr>
              <a:t>“</a:t>
            </a:r>
            <a:r>
              <a:rPr lang="pt-BR" sz="2200" i="1" dirty="0" smtClean="0">
                <a:solidFill>
                  <a:prstClr val="black"/>
                </a:solidFill>
                <a:latin typeface="Arial" pitchFamily="34" charset="0"/>
                <a:cs typeface="Arial" pitchFamily="34" charset="0"/>
              </a:rPr>
              <a:t>Ai do mundo, por causa dos escândalos; porque é mister que venham escândalos, mas ai daquele homem por quem o escândalo vem!</a:t>
            </a:r>
            <a:r>
              <a:rPr lang="pt-BR" sz="2200" dirty="0" smtClean="0">
                <a:solidFill>
                  <a:prstClr val="black"/>
                </a:solidFill>
                <a:latin typeface="Arial" pitchFamily="34" charset="0"/>
                <a:cs typeface="Arial" pitchFamily="34" charset="0"/>
              </a:rPr>
              <a:t>” </a:t>
            </a:r>
            <a:endParaRPr lang="pt-BR" sz="2200" dirty="0" smtClean="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640960" cy="5589240"/>
          </a:xfrm>
        </p:spPr>
        <p:txBody>
          <a:bodyPr>
            <a:noAutofit/>
          </a:bodyPr>
          <a:lstStyle/>
          <a:p>
            <a:pPr marL="0" indent="0" algn="ctr">
              <a:spcBef>
                <a:spcPts val="0"/>
              </a:spcBef>
              <a:buNone/>
            </a:pPr>
            <a:r>
              <a:rPr lang="pt-BR" sz="2200" b="1" dirty="0" smtClean="0">
                <a:solidFill>
                  <a:prstClr val="black"/>
                </a:solidFill>
                <a:latin typeface="Arial" pitchFamily="34" charset="0"/>
                <a:cs typeface="Arial" pitchFamily="34" charset="0"/>
              </a:rPr>
              <a:t>3.   Agradecimento a  Deus (Coração agradecido): Aceitando as </a:t>
            </a:r>
            <a:r>
              <a:rPr lang="pt-BR" sz="2400" b="1" dirty="0"/>
              <a:t>situações </a:t>
            </a:r>
            <a:r>
              <a:rPr lang="pt-BR" sz="2200" b="1" dirty="0" smtClean="0">
                <a:solidFill>
                  <a:prstClr val="black"/>
                </a:solidFill>
                <a:latin typeface="Arial" pitchFamily="34" charset="0"/>
                <a:cs typeface="Arial" pitchFamily="34" charset="0"/>
              </a:rPr>
              <a:t>difíceis com gratidão.</a:t>
            </a:r>
          </a:p>
          <a:p>
            <a:pPr marL="457200" indent="-457200" algn="ctr">
              <a:spcBef>
                <a:spcPts val="0"/>
              </a:spcBef>
              <a:buNone/>
            </a:pPr>
            <a:endParaRPr lang="pt-BR" sz="2200" b="1" dirty="0" smtClean="0">
              <a:solidFill>
                <a:prstClr val="black"/>
              </a:solidFill>
              <a:latin typeface="Arial" pitchFamily="34" charset="0"/>
              <a:cs typeface="Arial" pitchFamily="34" charset="0"/>
            </a:endParaRPr>
          </a:p>
          <a:p>
            <a:pPr marL="0" indent="0">
              <a:spcBef>
                <a:spcPts val="0"/>
              </a:spcBef>
              <a:buNone/>
            </a:pPr>
            <a:r>
              <a:rPr lang="pt-BR" sz="2200" dirty="0" smtClean="0">
                <a:solidFill>
                  <a:prstClr val="black"/>
                </a:solidFill>
                <a:latin typeface="Arial" pitchFamily="34" charset="0"/>
                <a:cs typeface="Arial" pitchFamily="34" charset="0"/>
              </a:rPr>
              <a:t>Quando aprendemos a orar com gratidão, então é fácil regozijar no Senhor!</a:t>
            </a:r>
          </a:p>
          <a:p>
            <a:pPr marL="0" indent="0">
              <a:spcBef>
                <a:spcPts val="0"/>
              </a:spcBef>
              <a:buNone/>
            </a:pPr>
            <a:endParaRPr lang="pt-BR" sz="2200" dirty="0" smtClean="0">
              <a:solidFill>
                <a:prstClr val="black"/>
              </a:solidFill>
              <a:latin typeface="Arial" pitchFamily="34" charset="0"/>
              <a:cs typeface="Arial" pitchFamily="34" charset="0"/>
            </a:endParaRPr>
          </a:p>
          <a:p>
            <a:pPr marL="0" indent="0" algn="ctr">
              <a:spcBef>
                <a:spcPts val="0"/>
              </a:spcBef>
              <a:buNone/>
            </a:pPr>
            <a:r>
              <a:rPr lang="pt-BR" sz="2200" dirty="0" smtClean="0">
                <a:solidFill>
                  <a:prstClr val="black"/>
                </a:solidFill>
                <a:latin typeface="Arial" pitchFamily="34" charset="0"/>
                <a:cs typeface="Arial" pitchFamily="34" charset="0"/>
              </a:rPr>
              <a:t>Filipenses 4:4</a:t>
            </a:r>
          </a:p>
          <a:p>
            <a:pPr marL="0" indent="0" algn="ctr">
              <a:spcBef>
                <a:spcPts val="0"/>
              </a:spcBef>
              <a:buNone/>
            </a:pPr>
            <a:r>
              <a:rPr lang="pt-BR" sz="2200" dirty="0" smtClean="0">
                <a:solidFill>
                  <a:prstClr val="black"/>
                </a:solidFill>
                <a:latin typeface="Arial" pitchFamily="34" charset="0"/>
                <a:cs typeface="Arial" pitchFamily="34" charset="0"/>
              </a:rPr>
              <a:t>“</a:t>
            </a:r>
            <a:r>
              <a:rPr lang="pt-BR" sz="2200" i="1" dirty="0" smtClean="0">
                <a:solidFill>
                  <a:prstClr val="black"/>
                </a:solidFill>
                <a:latin typeface="Arial" pitchFamily="34" charset="0"/>
                <a:cs typeface="Arial" pitchFamily="34" charset="0"/>
              </a:rPr>
              <a:t>Regozijai-vos sempre no Senhor; outra vez digo, regozijai-vos</a:t>
            </a:r>
            <a:r>
              <a:rPr lang="pt-BR" sz="2200" dirty="0" smtClean="0">
                <a:solidFill>
                  <a:prstClr val="black"/>
                </a:solidFill>
                <a:latin typeface="Arial" pitchFamily="34" charset="0"/>
                <a:cs typeface="Arial" pitchFamily="34" charset="0"/>
              </a:rPr>
              <a:t>.”</a:t>
            </a:r>
          </a:p>
          <a:p>
            <a:pPr marL="0" indent="0">
              <a:spcBef>
                <a:spcPts val="0"/>
              </a:spcBef>
              <a:buNone/>
            </a:pPr>
            <a:r>
              <a:rPr lang="pt-BR" sz="2200" dirty="0" smtClean="0">
                <a:solidFill>
                  <a:prstClr val="black"/>
                </a:solidFill>
                <a:latin typeface="Arial" pitchFamily="34" charset="0"/>
                <a:cs typeface="Arial" pitchFamily="34" charset="0"/>
              </a:rPr>
              <a:t> </a:t>
            </a:r>
            <a:endParaRPr lang="pt-BR" sz="2200" dirty="0" smtClean="0">
              <a:latin typeface="Arial" pitchFamily="34" charset="0"/>
              <a:cs typeface="Arial" pitchFamily="34" charset="0"/>
            </a:endParaRPr>
          </a:p>
        </p:txBody>
      </p:sp>
      <p:sp>
        <p:nvSpPr>
          <p:cNvPr id="8"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589240"/>
          </a:xfrm>
        </p:spPr>
        <p:txBody>
          <a:bodyPr>
            <a:normAutofit/>
          </a:bodyPr>
          <a:lstStyle/>
          <a:p>
            <a:pPr marL="0" indent="0">
              <a:buNone/>
            </a:pPr>
            <a:r>
              <a:rPr lang="pt-BR" sz="2200" dirty="0" smtClean="0">
                <a:latin typeface="Arial" pitchFamily="34" charset="0"/>
                <a:cs typeface="Arial" pitchFamily="34" charset="0"/>
              </a:rPr>
              <a:t>Talvez o sentimento mais importante para vencer o medo é o amor. A Bíblia diz que o “amor lança fora o temor”.</a:t>
            </a:r>
            <a:endParaRPr lang="en-US" sz="2200" dirty="0" smtClean="0">
              <a:latin typeface="Arial" pitchFamily="34" charset="0"/>
              <a:cs typeface="Arial" pitchFamily="34" charset="0"/>
            </a:endParaRPr>
          </a:p>
          <a:p>
            <a:pPr marL="0" indent="0">
              <a:buNone/>
            </a:pPr>
            <a:endParaRPr lang="en-US"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1 </a:t>
            </a:r>
            <a:r>
              <a:rPr lang="en-US" sz="2200" dirty="0" err="1" smtClean="0">
                <a:latin typeface="Arial" pitchFamily="34" charset="0"/>
                <a:cs typeface="Arial" pitchFamily="34" charset="0"/>
              </a:rPr>
              <a:t>João</a:t>
            </a:r>
            <a:r>
              <a:rPr lang="en-US" sz="2200" dirty="0" smtClean="0">
                <a:latin typeface="Arial" pitchFamily="34" charset="0"/>
                <a:cs typeface="Arial" pitchFamily="34" charset="0"/>
              </a:rPr>
              <a:t> 4:18</a:t>
            </a:r>
          </a:p>
          <a:p>
            <a:pPr marL="0" indent="0" algn="ctr">
              <a:buNone/>
            </a:pPr>
            <a:r>
              <a:rPr lang="pt-BR" sz="2200" i="1" dirty="0" smtClean="0">
                <a:latin typeface="Arial" pitchFamily="34" charset="0"/>
                <a:cs typeface="Arial" pitchFamily="34" charset="0"/>
              </a:rPr>
              <a:t>“No amor não há temor, antes o perfeito </a:t>
            </a:r>
            <a:r>
              <a:rPr lang="pt-BR" sz="2200" i="1" u="sng" dirty="0" smtClean="0">
                <a:latin typeface="Arial" pitchFamily="34" charset="0"/>
                <a:cs typeface="Arial" pitchFamily="34" charset="0"/>
              </a:rPr>
              <a:t>amor lança fora o temor</a:t>
            </a:r>
            <a:r>
              <a:rPr lang="pt-BR" sz="2200" i="1" dirty="0" smtClean="0">
                <a:latin typeface="Arial" pitchFamily="34" charset="0"/>
                <a:cs typeface="Arial" pitchFamily="34" charset="0"/>
              </a:rPr>
              <a:t>; porque o temor tem consigo a pena, e o que teme não é perfeito em amor.”</a:t>
            </a:r>
          </a:p>
          <a:p>
            <a:pPr marL="0" indent="0" algn="ctr">
              <a:buNone/>
            </a:pPr>
            <a:endParaRPr lang="pt-BR" sz="2200" i="1" dirty="0" smtClean="0">
              <a:latin typeface="Arial" pitchFamily="34" charset="0"/>
              <a:cs typeface="Arial" pitchFamily="34" charset="0"/>
            </a:endParaRPr>
          </a:p>
          <a:p>
            <a:pPr marL="0" indent="0">
              <a:buNone/>
            </a:pPr>
            <a:r>
              <a:rPr lang="pt-BR" sz="2200" dirty="0" smtClean="0">
                <a:latin typeface="Arial" pitchFamily="34" charset="0"/>
                <a:cs typeface="Arial" pitchFamily="34" charset="0"/>
              </a:rPr>
              <a:t>Quando deixamos o amor encher nossos corações, não há tempo ou lugar para o medo.  A mãe, com medo de ratos, vai ficar entre um tigre e seu filho por amor, e uma pessoa medrosa pode fazer a vontade de Deus por amor a Ele.</a:t>
            </a:r>
          </a:p>
        </p:txBody>
      </p:sp>
      <p:sp>
        <p:nvSpPr>
          <p:cNvPr id="6"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buNone/>
            </a:pPr>
            <a:r>
              <a:rPr lang="pt-BR" sz="2200" dirty="0" smtClean="0">
                <a:latin typeface="Arial" pitchFamily="34" charset="0"/>
                <a:cs typeface="Arial" pitchFamily="34" charset="0"/>
              </a:rPr>
              <a:t>O medo não vem de Deus, pois Ele nos dá a força (“fortaleza”), o amor e a capacidade (“moderação” – autocontrole) para vencer o medo.</a:t>
            </a:r>
          </a:p>
          <a:p>
            <a:pPr marL="0" indent="0">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2 Timóteo 1:7  </a:t>
            </a:r>
          </a:p>
          <a:p>
            <a:pPr marL="0" indent="0" algn="ctr">
              <a:buNone/>
            </a:pPr>
            <a:r>
              <a:rPr lang="pt-BR" sz="2200" dirty="0" smtClean="0">
                <a:latin typeface="Arial" pitchFamily="34" charset="0"/>
                <a:cs typeface="Arial" pitchFamily="34" charset="0"/>
              </a:rPr>
              <a:t>“Porque Deus não nos deu o espírito de temor, mas de fortaleza, e de amor, e de moderação.”</a:t>
            </a:r>
          </a:p>
          <a:p>
            <a:pPr marL="0" indent="0" algn="ctr">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 </a:t>
            </a:r>
            <a:endParaRPr lang="pt-BR" sz="2200"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525963"/>
          </a:xfrm>
        </p:spPr>
        <p:txBody>
          <a:bodyPr>
            <a:noAutofit/>
          </a:bodyPr>
          <a:lstStyle/>
          <a:p>
            <a:pPr marL="0" indent="0">
              <a:buNone/>
            </a:pPr>
            <a:r>
              <a:rPr lang="pt-BR" sz="2200" dirty="0" smtClean="0">
                <a:latin typeface="Arial" pitchFamily="34" charset="0"/>
                <a:cs typeface="Arial" pitchFamily="34" charset="0"/>
              </a:rPr>
              <a:t>Podemos superar o medo, não por tentar parar o medo quando ocorrer, mas, concentrando toda nossa força sobre fazer a coisa amorosa para com Deus/outros que estávamos negligenciando por medo.</a:t>
            </a:r>
            <a:br>
              <a:rPr lang="pt-BR" sz="2200" dirty="0" smtClean="0">
                <a:latin typeface="Arial" pitchFamily="34" charset="0"/>
                <a:cs typeface="Arial" pitchFamily="34" charset="0"/>
              </a:rPr>
            </a:b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smtClean="0">
                <a:latin typeface="Arial" pitchFamily="34" charset="0"/>
                <a:cs typeface="Arial" pitchFamily="34" charset="0"/>
              </a:rPr>
              <a:t>Devemos estar dispostos a dizer: “Se o medo chegar, que chegue. Eu não vou lutar contra ele. Em vez disso, vou fazer o que Deus quer: que eu não me preocupe com a possibilidade do medo chegar. Eu tenho muito a ocupar minha mente no planejamento de executar o que Deus quer que eu faça.</a:t>
            </a:r>
          </a:p>
          <a:p>
            <a:pPr marL="0" indent="0">
              <a:buNone/>
            </a:pPr>
            <a:endParaRPr lang="pt-BR" sz="2200" dirty="0" smtClean="0">
              <a:latin typeface="Arial" pitchFamily="34" charset="0"/>
              <a:cs typeface="Arial" pitchFamily="34" charset="0"/>
            </a:endParaRPr>
          </a:p>
          <a:p>
            <a:pPr marL="0" indent="0">
              <a:buNone/>
            </a:pPr>
            <a:endParaRPr lang="pt-BR" sz="2200" dirty="0" smtClean="0">
              <a:latin typeface="Arial" pitchFamily="34" charset="0"/>
              <a:cs typeface="Arial" pitchFamily="34" charset="0"/>
            </a:endParaRPr>
          </a:p>
          <a:p>
            <a:endParaRPr lang="pt-BR" sz="2200"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stretch>
            <a:fillRect/>
          </a:stretch>
        </p:blipFill>
        <p:spPr>
          <a:xfrm>
            <a:off x="0" y="0"/>
            <a:ext cx="9285162" cy="6858000"/>
          </a:xfrm>
          <a:prstGeom prst="rect">
            <a:avLst/>
          </a:prstGeom>
        </p:spPr>
      </p:pic>
      <p:pic>
        <p:nvPicPr>
          <p:cNvPr id="16" name="Picture 15" descr="rock-jumping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9900592" cy="6858000"/>
          </a:xfrm>
          <a:prstGeom prst="rect">
            <a:avLst/>
          </a:prstGeom>
        </p:spPr>
      </p:pic>
      <p:pic>
        <p:nvPicPr>
          <p:cNvPr id="7" name="Picture 6" descr="question-mark_318-52837.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131840" y="2852936"/>
            <a:ext cx="2376264" cy="2376264"/>
          </a:xfrm>
          <a:prstGeom prst="rect">
            <a:avLst/>
          </a:prstGeom>
        </p:spPr>
      </p:pic>
      <p:sp>
        <p:nvSpPr>
          <p:cNvPr id="14" name="Rectangle 2"/>
          <p:cNvSpPr>
            <a:spLocks noChangeArrowheads="1"/>
          </p:cNvSpPr>
          <p:nvPr/>
        </p:nvSpPr>
        <p:spPr bwMode="auto">
          <a:xfrm>
            <a:off x="0" y="-20281"/>
            <a:ext cx="853244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L="0" marR="0" lvl="0" indent="365125" algn="ctr" defTabSz="914400" rtl="0" eaLnBrk="1" fontAlgn="base" latinLnBrk="0" hangingPunct="1">
              <a:lnSpc>
                <a:spcPct val="100000"/>
              </a:lnSpc>
              <a:spcBef>
                <a:spcPct val="0"/>
              </a:spcBef>
              <a:spcAft>
                <a:spcPct val="0"/>
              </a:spcAft>
              <a:buClrTx/>
              <a:buSzTx/>
              <a:buFontTx/>
              <a:buNone/>
              <a:tabLst/>
            </a:pPr>
            <a:endParaRPr lang="pt-BR" sz="6000" b="1" i="1" dirty="0" smtClean="0">
              <a:latin typeface="Tahoma" pitchFamily="34" charset="0"/>
              <a:ea typeface="Times New Roman" pitchFamily="18" charset="0"/>
              <a:cs typeface="Tahoma" pitchFamily="34" charset="0"/>
            </a:endParaRPr>
          </a:p>
          <a:p>
            <a:pPr marR="0" lvl="0" algn="ctr" defTabSz="914400" rtl="0" eaLnBrk="1" fontAlgn="base" latinLnBrk="0" hangingPunct="1">
              <a:lnSpc>
                <a:spcPct val="100000"/>
              </a:lnSpc>
              <a:spcBef>
                <a:spcPct val="0"/>
              </a:spcBef>
              <a:spcAft>
                <a:spcPct val="0"/>
              </a:spcAft>
              <a:buClrTx/>
              <a:buSzTx/>
              <a:buFontTx/>
              <a:buNone/>
              <a:tabLst/>
            </a:pPr>
            <a:r>
              <a:rPr lang="pt-BR" sz="6000" b="1" i="1" dirty="0" smtClean="0">
                <a:latin typeface="Tahoma" pitchFamily="34" charset="0"/>
                <a:ea typeface="Times New Roman" pitchFamily="18" charset="0"/>
                <a:cs typeface="Tahoma" pitchFamily="34" charset="0"/>
              </a:rPr>
              <a:t>O MEDO   </a:t>
            </a:r>
            <a:endParaRPr kumimoji="0" lang="pt-BR" sz="6000" b="1" i="1" u="none" strike="noStrike" cap="none" normalizeH="0" baseline="0" dirty="0" smtClean="0">
              <a:ln>
                <a:noFill/>
              </a:ln>
              <a:effectLst/>
              <a:latin typeface="Tahoma" pitchFamily="34" charset="0"/>
              <a:ea typeface="Times New Roman" pitchFamily="18" charset="0"/>
              <a:cs typeface="Tahoma" pitchFamily="34" charset="0"/>
            </a:endParaRPr>
          </a:p>
        </p:txBody>
      </p:sp>
      <p:sp>
        <p:nvSpPr>
          <p:cNvPr id="15" name="Título 1"/>
          <p:cNvSpPr txBox="1">
            <a:spLocks/>
          </p:cNvSpPr>
          <p:nvPr/>
        </p:nvSpPr>
        <p:spPr>
          <a:xfrm>
            <a:off x="251520" y="188640"/>
            <a:ext cx="8712968" cy="1571628"/>
          </a:xfrm>
          <a:prstGeom prst="rect">
            <a:avLst/>
          </a:prstGeom>
          <a:sp3d>
            <a:bevelT prst="angle"/>
          </a:sp3d>
        </p:spPr>
        <p:txBody>
          <a:bodyPr>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7200" b="1" i="0" u="none" strike="noStrike" kern="1200" cap="none" spc="0" normalizeH="0" baseline="0" noProof="0" dirty="0" smtClean="0">
                <a:ln>
                  <a:noFill/>
                </a:ln>
                <a:effectLst/>
                <a:uLnTx/>
                <a:uFillTx/>
                <a:latin typeface="Tahoma"/>
                <a:ea typeface="+mj-ea"/>
                <a:cs typeface="+mj-cs"/>
              </a:rPr>
              <a:t>POR QUE O MEDO É ERRADO</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256584"/>
          </a:xfrm>
        </p:spPr>
        <p:txBody>
          <a:bodyPr>
            <a:noAutofit/>
          </a:bodyPr>
          <a:lstStyle/>
          <a:p>
            <a:pPr marL="0" indent="0">
              <a:buNone/>
            </a:pPr>
            <a:r>
              <a:rPr lang="pt-BR" sz="2200" dirty="0" smtClean="0">
                <a:latin typeface="Arial" pitchFamily="34" charset="0"/>
                <a:cs typeface="Arial" pitchFamily="34" charset="0"/>
              </a:rPr>
              <a:t>O amor verdadeiro manifesta-se em obediência:</a:t>
            </a:r>
          </a:p>
          <a:p>
            <a:pPr marL="0" indent="0">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João 14:15</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Se me amais, guardai os meus mandamentos</a:t>
            </a:r>
            <a:r>
              <a:rPr lang="pt-BR" sz="2200" dirty="0" smtClean="0">
                <a:latin typeface="Arial" pitchFamily="34" charset="0"/>
                <a:cs typeface="Arial" pitchFamily="34" charset="0"/>
              </a:rPr>
              <a:t>.”</a:t>
            </a:r>
          </a:p>
          <a:p>
            <a:pPr marL="0" indent="0" algn="ctr">
              <a:buNone/>
            </a:pPr>
            <a:endParaRPr lang="pt-BR" sz="2200" dirty="0" smtClean="0">
              <a:latin typeface="Arial" pitchFamily="34" charset="0"/>
              <a:cs typeface="Arial" pitchFamily="34" charset="0"/>
            </a:endParaRPr>
          </a:p>
          <a:p>
            <a:pPr marL="0" indent="0" algn="ctr">
              <a:buNone/>
            </a:pPr>
            <a:r>
              <a:rPr lang="pt-BR" sz="2200" dirty="0" smtClean="0">
                <a:latin typeface="Arial" pitchFamily="34" charset="0"/>
                <a:cs typeface="Arial" pitchFamily="34" charset="0"/>
              </a:rPr>
              <a:t>João 15:10</a:t>
            </a:r>
          </a:p>
          <a:p>
            <a:pPr marL="0" indent="0" algn="ctr">
              <a:buNone/>
            </a:pPr>
            <a:r>
              <a:rPr lang="pt-BR" sz="2200" dirty="0" smtClean="0">
                <a:latin typeface="Arial" pitchFamily="34" charset="0"/>
                <a:cs typeface="Arial" pitchFamily="34" charset="0"/>
              </a:rPr>
              <a:t>“</a:t>
            </a:r>
            <a:r>
              <a:rPr lang="pt-BR" sz="2200" i="1" dirty="0" smtClean="0">
                <a:latin typeface="Arial" pitchFamily="34" charset="0"/>
                <a:cs typeface="Arial" pitchFamily="34" charset="0"/>
              </a:rPr>
              <a:t>Se guardardes os meus mandamentos, permanecereis no meu amor; do mesmo modo que eu tenho guardado os mandamentos de meu Pai, e permaneço no seu amor</a:t>
            </a:r>
            <a:r>
              <a:rPr lang="pt-BR" sz="2200" dirty="0" smtClean="0">
                <a:latin typeface="Arial" pitchFamily="34" charset="0"/>
                <a:cs typeface="Arial" pitchFamily="34" charset="0"/>
              </a:rPr>
              <a:t>.”</a:t>
            </a:r>
          </a:p>
          <a:p>
            <a:pPr marL="0" indent="0" algn="ctr">
              <a:buNone/>
            </a:pPr>
            <a:endParaRPr lang="pt-BR" sz="2200" dirty="0" smtClean="0">
              <a:latin typeface="Arial" pitchFamily="34" charset="0"/>
              <a:cs typeface="Arial" pitchFamily="34" charset="0"/>
            </a:endParaRPr>
          </a:p>
          <a:p>
            <a:pPr marL="0" indent="0" algn="ctr">
              <a:buNone/>
            </a:pPr>
            <a:endParaRPr lang="pt-BR" sz="2200"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2" indent="0" algn="ctr">
              <a:buNone/>
            </a:pPr>
            <a:r>
              <a:rPr lang="pt-BR" sz="4000" b="1" dirty="0" smtClean="0"/>
              <a:t>Temor do Senhor</a:t>
            </a:r>
          </a:p>
          <a:p>
            <a:pPr marL="0" indent="0" algn="ctr">
              <a:buNone/>
            </a:pPr>
            <a:endParaRPr lang="en-US" sz="2000" dirty="0"/>
          </a:p>
          <a:p>
            <a:pPr marL="0" indent="0" algn="ctr">
              <a:buNone/>
            </a:pPr>
            <a:r>
              <a:rPr lang="pt-PT" sz="2200" b="1" dirty="0" smtClean="0">
                <a:latin typeface="Arial" pitchFamily="34" charset="0"/>
                <a:cs typeface="Arial" pitchFamily="34" charset="0"/>
              </a:rPr>
              <a:t>LEMBRE-SE: O TEMOR DE DEUS (O QUE SIGNIFICA OBEDIÊNCIA AMOROSA E RESPEITOSA) É O MEDO QUE ELIMINA TODOS OS OUTROS.</a:t>
            </a:r>
          </a:p>
          <a:p>
            <a:pPr marL="0" indent="0" algn="ctr">
              <a:buNone/>
            </a:pPr>
            <a:endParaRPr lang="pt-PT" sz="2200" b="1" dirty="0">
              <a:latin typeface="Arial" pitchFamily="34" charset="0"/>
              <a:cs typeface="Arial" pitchFamily="34" charset="0"/>
            </a:endParaRPr>
          </a:p>
          <a:p>
            <a:pPr marL="0" indent="0" algn="ctr">
              <a:buNone/>
            </a:pPr>
            <a:endParaRPr lang="pt-PT" sz="2200" b="1" dirty="0" smtClean="0">
              <a:latin typeface="Arial" pitchFamily="34" charset="0"/>
              <a:cs typeface="Arial" pitchFamily="34" charset="0"/>
            </a:endParaRPr>
          </a:p>
          <a:p>
            <a:pPr marL="0" indent="0" algn="ctr">
              <a:buNone/>
            </a:pPr>
            <a:r>
              <a:rPr lang="pt-BR" sz="2200" b="1" dirty="0">
                <a:latin typeface="Arial" pitchFamily="34" charset="0"/>
                <a:cs typeface="Arial" pitchFamily="34" charset="0"/>
              </a:rPr>
              <a:t>ISSO </a:t>
            </a:r>
            <a:r>
              <a:rPr lang="pt-BR" sz="2200" b="1" dirty="0" smtClean="0">
                <a:latin typeface="Arial" pitchFamily="34" charset="0"/>
                <a:cs typeface="Arial" pitchFamily="34" charset="0"/>
              </a:rPr>
              <a:t>NOS </a:t>
            </a:r>
            <a:r>
              <a:rPr lang="pt-BR" sz="2200" b="1" dirty="0">
                <a:latin typeface="Arial" pitchFamily="34" charset="0"/>
                <a:cs typeface="Arial" pitchFamily="34" charset="0"/>
              </a:rPr>
              <a:t>LEVA PARA O TERCEIRO PASSO – AÇÃO CERTA</a:t>
            </a:r>
          </a:p>
          <a:p>
            <a:pPr marL="0" indent="0" algn="ctr">
              <a:buNone/>
            </a:pPr>
            <a:endParaRPr lang="pt-BR" sz="2200" b="1"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kumimoji="0" lang="pt-BR" sz="4800" b="1" i="0" u="none" strike="noStrike" kern="1200" cap="none" spc="0" normalizeH="0" baseline="0" noProof="0" dirty="0" smtClean="0">
                <a:ln>
                  <a:noFill/>
                </a:ln>
                <a:solidFill>
                  <a:schemeClr val="tx1"/>
                </a:solidFill>
                <a:effectLst/>
                <a:uLnTx/>
                <a:uFillTx/>
                <a:latin typeface="+mj-lt"/>
                <a:ea typeface="+mj-ea"/>
                <a:cs typeface="+mj-cs"/>
              </a:rPr>
              <a:t>Sentimentos </a:t>
            </a:r>
            <a:r>
              <a:rPr lang="pt-BR" sz="4800" b="1" dirty="0" smtClean="0"/>
              <a:t>Certos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Pensamentos Certos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514350" indent="-514350">
              <a:buFont typeface="+mj-lt"/>
              <a:buAutoNum type="arabicPeriod"/>
            </a:pPr>
            <a:r>
              <a:rPr lang="pt-BR" sz="2800" b="1" dirty="0" smtClean="0"/>
              <a:t>Reconhecer Que É Pecado: </a:t>
            </a:r>
            <a:r>
              <a:rPr lang="en-US" sz="2800" b="1" u="sng" dirty="0" smtClean="0">
                <a:latin typeface="Arial" pitchFamily="34" charset="0"/>
                <a:cs typeface="Arial" pitchFamily="34" charset="0"/>
              </a:rPr>
              <a:t>O </a:t>
            </a:r>
            <a:r>
              <a:rPr lang="en-US" sz="2800" b="1" u="sng" dirty="0" err="1" smtClean="0">
                <a:latin typeface="Arial" pitchFamily="34" charset="0"/>
                <a:cs typeface="Arial" pitchFamily="34" charset="0"/>
              </a:rPr>
              <a:t>medo</a:t>
            </a:r>
            <a:r>
              <a:rPr lang="en-US" sz="2800" b="1" u="sng" dirty="0" smtClean="0">
                <a:latin typeface="Arial" pitchFamily="34" charset="0"/>
                <a:cs typeface="Arial" pitchFamily="34" charset="0"/>
              </a:rPr>
              <a:t> é um  </a:t>
            </a:r>
            <a:r>
              <a:rPr lang="en-US" sz="2800" b="1" u="sng" dirty="0" err="1" smtClean="0">
                <a:latin typeface="Arial" pitchFamily="34" charset="0"/>
                <a:cs typeface="Arial" pitchFamily="34" charset="0"/>
              </a:rPr>
              <a:t>pecado</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que</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deve</a:t>
            </a:r>
            <a:r>
              <a:rPr lang="en-US" sz="2800" b="1" u="sng" dirty="0" smtClean="0">
                <a:latin typeface="Arial" pitchFamily="34" charset="0"/>
                <a:cs typeface="Arial" pitchFamily="34" charset="0"/>
              </a:rPr>
              <a:t> ser </a:t>
            </a:r>
            <a:r>
              <a:rPr lang="en-US" sz="2800" b="1" u="sng" dirty="0" err="1" smtClean="0">
                <a:latin typeface="Arial" pitchFamily="34" charset="0"/>
                <a:cs typeface="Arial" pitchFamily="34" charset="0"/>
              </a:rPr>
              <a:t>confessado</a:t>
            </a:r>
            <a:r>
              <a:rPr lang="en-US" sz="2800" b="1" u="sng" dirty="0" smtClean="0">
                <a:latin typeface="Arial" pitchFamily="34" charset="0"/>
                <a:cs typeface="Arial" pitchFamily="34" charset="0"/>
              </a:rPr>
              <a:t> e </a:t>
            </a:r>
            <a:r>
              <a:rPr lang="en-US" sz="2800" b="1" u="sng" dirty="0" err="1" smtClean="0">
                <a:latin typeface="Arial" pitchFamily="34" charset="0"/>
                <a:cs typeface="Arial" pitchFamily="34" charset="0"/>
              </a:rPr>
              <a:t>que</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devemos</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pedir</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perdão</a:t>
            </a:r>
            <a:r>
              <a:rPr lang="en-US" sz="2800" b="1" u="sng" dirty="0" smtClean="0">
                <a:latin typeface="Arial" pitchFamily="34" charset="0"/>
                <a:cs typeface="Arial" pitchFamily="34" charset="0"/>
              </a:rPr>
              <a:t> a Deus.</a:t>
            </a:r>
            <a:endParaRPr lang="en-US" sz="2800" b="1" dirty="0" smtClean="0">
              <a:latin typeface="Arial" pitchFamily="34" charset="0"/>
              <a:cs typeface="Arial" pitchFamily="34" charset="0"/>
            </a:endParaRPr>
          </a:p>
          <a:p>
            <a:pPr marL="514350" indent="-514350">
              <a:buFont typeface="+mj-lt"/>
              <a:buAutoNum type="arabicPeriod"/>
            </a:pPr>
            <a:r>
              <a:rPr lang="pt-BR" sz="2800" b="1" dirty="0" smtClean="0"/>
              <a:t>Reconhecer As Bênçãos: </a:t>
            </a:r>
            <a:r>
              <a:rPr lang="en-US" sz="2800" b="1" u="sng" dirty="0" err="1" smtClean="0">
                <a:latin typeface="Arial" pitchFamily="34" charset="0"/>
                <a:cs typeface="Arial" pitchFamily="34" charset="0"/>
              </a:rPr>
              <a:t>Há</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grandes</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benefícios</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em</a:t>
            </a:r>
            <a:r>
              <a:rPr lang="en-US" sz="2800" b="1" u="sng" dirty="0" smtClean="0">
                <a:latin typeface="Arial" pitchFamily="34" charset="0"/>
                <a:cs typeface="Arial" pitchFamily="34" charset="0"/>
              </a:rPr>
              <a:t> </a:t>
            </a:r>
            <a:r>
              <a:rPr lang="en-US" sz="2800" b="1" u="sng" dirty="0" err="1" smtClean="0">
                <a:latin typeface="Arial" pitchFamily="34" charset="0"/>
                <a:cs typeface="Arial" pitchFamily="34" charset="0"/>
              </a:rPr>
              <a:t>confiar</a:t>
            </a:r>
            <a:r>
              <a:rPr lang="en-US" sz="2800" b="1" u="sng" dirty="0" smtClean="0">
                <a:latin typeface="Arial" pitchFamily="34" charset="0"/>
                <a:cs typeface="Arial" pitchFamily="34" charset="0"/>
              </a:rPr>
              <a:t> no </a:t>
            </a:r>
            <a:r>
              <a:rPr lang="en-US" sz="2800" b="1" u="sng" dirty="0" err="1" smtClean="0">
                <a:latin typeface="Arial" pitchFamily="34" charset="0"/>
                <a:cs typeface="Arial" pitchFamily="34" charset="0"/>
              </a:rPr>
              <a:t>Senhor</a:t>
            </a:r>
            <a:r>
              <a:rPr lang="en-US" sz="2800" b="1" u="sng" dirty="0" smtClean="0">
                <a:latin typeface="Arial" pitchFamily="34" charset="0"/>
                <a:cs typeface="Arial" pitchFamily="34" charset="0"/>
              </a:rPr>
              <a:t>.</a:t>
            </a:r>
            <a:endParaRPr lang="en-US" sz="2800" dirty="0" smtClean="0">
              <a:latin typeface="Arial" pitchFamily="34" charset="0"/>
              <a:cs typeface="Arial" pitchFamily="34" charset="0"/>
            </a:endParaRPr>
          </a:p>
          <a:p>
            <a:pPr marL="514350" indent="-514350">
              <a:buFont typeface="+mj-lt"/>
              <a:buAutoNum type="arabicPeriod"/>
            </a:pPr>
            <a:r>
              <a:rPr lang="pt-BR" sz="2800" b="1" dirty="0" smtClean="0"/>
              <a:t>Reconhecer Como O Medo Funciona: </a:t>
            </a:r>
            <a:r>
              <a:rPr lang="pt-BR" sz="2800" b="1" u="sng" dirty="0" smtClean="0">
                <a:latin typeface="Arial" pitchFamily="34" charset="0"/>
                <a:cs typeface="Arial" pitchFamily="34" charset="0"/>
              </a:rPr>
              <a:t> Medo é o resultado dos nossos pensamentos.</a:t>
            </a:r>
          </a:p>
          <a:p>
            <a:pPr marL="514350" indent="-514350">
              <a:buFont typeface="+mj-lt"/>
              <a:buAutoNum type="arabicPeriod"/>
            </a:pPr>
            <a:r>
              <a:rPr lang="pt-BR" sz="2800" b="1" dirty="0" smtClean="0"/>
              <a:t>Confiança Errada: </a:t>
            </a:r>
            <a:r>
              <a:rPr lang="pt-BR" sz="2800" b="1" u="sng" dirty="0" smtClean="0">
                <a:latin typeface="Arial" pitchFamily="34" charset="0"/>
                <a:cs typeface="Arial" pitchFamily="34" charset="0"/>
              </a:rPr>
              <a:t>Não devemos confiar nas coisas erradas.</a:t>
            </a:r>
            <a:endParaRPr lang="pt-BR" sz="2800" dirty="0" smtClean="0">
              <a:latin typeface="Arial" pitchFamily="34" charset="0"/>
              <a:cs typeface="Arial" pitchFamily="34" charset="0"/>
            </a:endParaRPr>
          </a:p>
          <a:p>
            <a:pPr marL="514350" indent="-514350">
              <a:buFont typeface="+mj-lt"/>
              <a:buAutoNum type="arabicPeriod"/>
            </a:pPr>
            <a:r>
              <a:rPr lang="pt-BR" sz="2800" b="1" dirty="0" smtClean="0"/>
              <a:t>Pensamentos Certos: </a:t>
            </a:r>
            <a:r>
              <a:rPr lang="pt-BR" sz="2800" b="1" u="sng" dirty="0" smtClean="0">
                <a:latin typeface="Arial" pitchFamily="34" charset="0"/>
                <a:cs typeface="Arial" pitchFamily="34" charset="0"/>
              </a:rPr>
              <a:t>Pensamentos positivos são essenciais para ter vitória.</a:t>
            </a:r>
            <a:endParaRPr lang="pt-BR" sz="2800" dirty="0" smtClean="0">
              <a:latin typeface="Arial" pitchFamily="34" charset="0"/>
              <a:cs typeface="Arial" pitchFamily="34" charset="0"/>
            </a:endParaRPr>
          </a:p>
          <a:p>
            <a:pPr marL="514350" indent="-514350">
              <a:buFont typeface="+mj-lt"/>
              <a:buAutoNum type="arabicPeriod"/>
            </a:pPr>
            <a:endParaRPr lang="pt-BR" sz="2800" b="1" u="sng" dirty="0" smtClean="0">
              <a:latin typeface="Arial" pitchFamily="34" charset="0"/>
              <a:cs typeface="Arial" pitchFamily="34" charset="0"/>
            </a:endParaRPr>
          </a:p>
          <a:p>
            <a:pPr marL="514350" indent="-514350">
              <a:buFont typeface="+mj-lt"/>
              <a:buAutoNum type="arabicPeriod"/>
            </a:pPr>
            <a:endParaRPr lang="pt-BR" sz="2800" dirty="0" smtClean="0">
              <a:latin typeface="Arial" pitchFamily="34" charset="0"/>
              <a:cs typeface="Arial" pitchFamily="34" charset="0"/>
            </a:endParaRPr>
          </a:p>
          <a:p>
            <a:pPr marL="514350" indent="-514350">
              <a:buFont typeface="+mj-lt"/>
              <a:buAutoNum type="arabicPeriod"/>
            </a:pPr>
            <a:endParaRPr lang="pt-BR" sz="2800" b="1" dirty="0" smtClean="0">
              <a:solidFill>
                <a:prstClr val="black"/>
              </a:solidFill>
              <a:latin typeface="Arial" pitchFamily="34" charset="0"/>
              <a:cs typeface="Arial" pitchFamily="34" charset="0"/>
            </a:endParaRPr>
          </a:p>
          <a:p>
            <a:pPr marL="514350" indent="-514350">
              <a:buFont typeface="+mj-lt"/>
              <a:buAutoNum type="arabicPeriod"/>
            </a:pPr>
            <a:endParaRPr lang="pt-BR" sz="2800" dirty="0" smtClean="0">
              <a:solidFill>
                <a:prstClr val="black"/>
              </a:solidFill>
              <a:latin typeface="Arial" pitchFamily="34" charset="0"/>
              <a:cs typeface="Arial" pitchFamily="34" charset="0"/>
            </a:endParaRPr>
          </a:p>
          <a:p>
            <a:pPr marL="514350" indent="-514350">
              <a:buFont typeface="+mj-lt"/>
              <a:buAutoNum type="arabicPeriod"/>
            </a:pPr>
            <a:endParaRPr lang="pt-BR" sz="2800" dirty="0" smtClean="0">
              <a:solidFill>
                <a:prstClr val="black"/>
              </a:solidFill>
              <a:latin typeface="Arial" pitchFamily="34" charset="0"/>
              <a:cs typeface="Arial" pitchFamily="34" charset="0"/>
            </a:endParaRPr>
          </a:p>
          <a:p>
            <a:pPr marL="514350" indent="-514350">
              <a:buFont typeface="+mj-lt"/>
              <a:buAutoNum type="arabicPeriod"/>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Sentimentos Certos</a:t>
            </a:r>
            <a:endParaRPr lang="en-US" sz="4800" b="1" dirty="0"/>
          </a:p>
        </p:txBody>
      </p:sp>
      <p:sp>
        <p:nvSpPr>
          <p:cNvPr id="3" name="Content Placeholder 2"/>
          <p:cNvSpPr>
            <a:spLocks noGrp="1"/>
          </p:cNvSpPr>
          <p:nvPr>
            <p:ph idx="1"/>
          </p:nvPr>
        </p:nvSpPr>
        <p:spPr/>
        <p:txBody>
          <a:bodyPr/>
          <a:lstStyle/>
          <a:p>
            <a:pPr marL="514350" indent="-514350">
              <a:buFont typeface="+mj-lt"/>
              <a:buAutoNum type="arabicPeriod"/>
            </a:pPr>
            <a:r>
              <a:rPr lang="pt-BR" b="1" dirty="0" smtClean="0">
                <a:solidFill>
                  <a:prstClr val="black"/>
                </a:solidFill>
                <a:latin typeface="Arial" pitchFamily="34" charset="0"/>
                <a:cs typeface="Arial" pitchFamily="34" charset="0"/>
              </a:rPr>
              <a:t>Confissão  (Arrependimento): Reconhecer nossa desobediência.</a:t>
            </a:r>
          </a:p>
          <a:p>
            <a:pPr marL="514350" indent="-514350">
              <a:buFont typeface="+mj-lt"/>
              <a:buAutoNum type="arabicPeriod"/>
            </a:pPr>
            <a:r>
              <a:rPr lang="pt-BR" b="1" dirty="0" smtClean="0">
                <a:solidFill>
                  <a:prstClr val="black"/>
                </a:solidFill>
                <a:latin typeface="Arial" pitchFamily="34" charset="0"/>
                <a:cs typeface="Arial" pitchFamily="34" charset="0"/>
              </a:rPr>
              <a:t>Oração (Pedidos gerais e específicos): Submeter a Deus reconhecendo nossa necessidade.</a:t>
            </a:r>
          </a:p>
          <a:p>
            <a:pPr marL="514350" indent="-514350">
              <a:buFont typeface="+mj-lt"/>
              <a:buAutoNum type="arabicPeriod"/>
            </a:pPr>
            <a:r>
              <a:rPr lang="pt-BR" b="1" dirty="0" smtClean="0">
                <a:solidFill>
                  <a:prstClr val="black"/>
                </a:solidFill>
                <a:latin typeface="Arial" pitchFamily="34" charset="0"/>
                <a:cs typeface="Arial" pitchFamily="34" charset="0"/>
              </a:rPr>
              <a:t>Agradecimento </a:t>
            </a:r>
            <a:r>
              <a:rPr lang="pt-BR" b="1" dirty="0">
                <a:solidFill>
                  <a:prstClr val="black"/>
                </a:solidFill>
                <a:latin typeface="Arial" pitchFamily="34" charset="0"/>
                <a:cs typeface="Arial" pitchFamily="34" charset="0"/>
              </a:rPr>
              <a:t>a</a:t>
            </a:r>
            <a:r>
              <a:rPr lang="pt-BR" b="1" dirty="0" smtClean="0">
                <a:solidFill>
                  <a:prstClr val="black"/>
                </a:solidFill>
                <a:latin typeface="Arial" pitchFamily="34" charset="0"/>
                <a:cs typeface="Arial" pitchFamily="34" charset="0"/>
              </a:rPr>
              <a:t>  Deus (Coração agradecido): Aceitando as situações difíceis com gratidão.</a:t>
            </a:r>
          </a:p>
          <a:p>
            <a:pPr marL="514350" indent="-514350">
              <a:buFont typeface="+mj-lt"/>
              <a:buAutoNum type="arabicPeriod"/>
            </a:pPr>
            <a:r>
              <a:rPr lang="pt-BR" b="1" dirty="0" smtClean="0">
                <a:solidFill>
                  <a:prstClr val="black"/>
                </a:solidFill>
                <a:latin typeface="Arial" pitchFamily="34" charset="0"/>
                <a:cs typeface="Arial" pitchFamily="34" charset="0"/>
              </a:rPr>
              <a:t>Amor: Desejar agradar e obedecer a Deus.</a:t>
            </a:r>
          </a:p>
          <a:p>
            <a:pPr marL="514350" indent="-514350">
              <a:buFont typeface="+mj-lt"/>
              <a:buAutoNum type="arabicPeriod"/>
            </a:pPr>
            <a:endParaRPr lang="pt-BR" b="1" dirty="0" smtClean="0">
              <a:solidFill>
                <a:prstClr val="black"/>
              </a:solidFill>
              <a:latin typeface="Arial" pitchFamily="34" charset="0"/>
              <a:cs typeface="Arial" pitchFamily="34" charset="0"/>
            </a:endParaRPr>
          </a:p>
          <a:p>
            <a:pPr marL="514350" indent="-514350">
              <a:buFont typeface="+mj-lt"/>
              <a:buAutoNum type="arabicPeriod"/>
            </a:pPr>
            <a:endParaRPr lang="pt-BR" b="1" dirty="0" smtClean="0">
              <a:solidFill>
                <a:prstClr val="black"/>
              </a:solidFill>
              <a:latin typeface="Arial" pitchFamily="34" charset="0"/>
              <a:cs typeface="Arial" pitchFamily="34" charset="0"/>
            </a:endParaRPr>
          </a:p>
          <a:p>
            <a:pPr marL="514350" indent="-514350">
              <a:buFont typeface="+mj-lt"/>
              <a:buAutoNum type="arabicPeriod"/>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10</a:t>
            </a:r>
            <a:endParaRPr lang="en-US" sz="9600" b="1" dirty="0"/>
          </a:p>
        </p:txBody>
      </p:sp>
    </p:spTree>
    <p:extLst>
      <p:ext uri="{BB962C8B-B14F-4D97-AF65-F5344CB8AC3E}">
        <p14:creationId xmlns:p14="http://schemas.microsoft.com/office/powerpoint/2010/main" val="73929634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14380" y="1319743"/>
            <a:ext cx="8429652" cy="707886"/>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4000" b="1" dirty="0" smtClean="0">
                <a:solidFill>
                  <a:schemeClr val="tx1">
                    <a:lumMod val="75000"/>
                    <a:lumOff val="25000"/>
                  </a:schemeClr>
                </a:solidFill>
                <a:latin typeface="Tahoma" pitchFamily="34" charset="0"/>
                <a:ea typeface="Times New Roman" pitchFamily="18" charset="0"/>
                <a:cs typeface="Tahoma" pitchFamily="34" charset="0"/>
              </a:rPr>
              <a:t>         </a:t>
            </a:r>
            <a:endParaRPr lang="pt-BR" sz="4000" dirty="0" smtClean="0">
              <a:solidFill>
                <a:schemeClr val="tx1">
                  <a:lumMod val="75000"/>
                  <a:lumOff val="25000"/>
                </a:schemeClr>
              </a:solidFill>
              <a:latin typeface="Arial" pitchFamily="34" charset="0"/>
            </a:endParaRPr>
          </a:p>
        </p:txBody>
      </p:sp>
      <p:sp>
        <p:nvSpPr>
          <p:cNvPr id="7" name="Retângulo 6"/>
          <p:cNvSpPr/>
          <p:nvPr/>
        </p:nvSpPr>
        <p:spPr>
          <a:xfrm>
            <a:off x="251520" y="1253073"/>
            <a:ext cx="8640960" cy="5632311"/>
          </a:xfrm>
          <a:prstGeom prst="rect">
            <a:avLst/>
          </a:prstGeom>
        </p:spPr>
        <p:txBody>
          <a:bodyPr wrap="square">
            <a:spAutoFit/>
            <a:scene3d>
              <a:camera prst="orthographicFront"/>
              <a:lightRig rig="threePt" dir="t"/>
            </a:scene3d>
            <a:sp3d extrusionH="57150">
              <a:bevelT w="38100" h="38100" prst="angle"/>
            </a:sp3d>
          </a:bodyPr>
          <a:lstStyle/>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PENSAMENTOS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levam para </a:t>
            </a:r>
          </a:p>
          <a:p>
            <a:pPr lvl="0" eaLnBrk="0" fontAlgn="base" hangingPunct="0">
              <a:spcBef>
                <a:spcPct val="0"/>
              </a:spcBef>
              <a:spcAft>
                <a:spcPct val="0"/>
              </a:spcAft>
            </a:pPr>
            <a:endParaRPr lang="pt-BR" sz="3600" b="1" dirty="0" smtClean="0">
              <a:latin typeface="Tahoma" pitchFamily="34" charset="0"/>
              <a:ea typeface="Times New Roman" pitchFamily="18" charset="0"/>
              <a:cs typeface="Tahoma" pitchFamily="34" charset="0"/>
            </a:endParaRP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SENTIMENTOS CERTOS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levam para</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AÇÕES CERTAS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que produzem</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a:t>
            </a:r>
          </a:p>
          <a:p>
            <a:pPr lvl="0" algn="ctr" eaLnBrk="0" fontAlgn="base" hangingPunct="0">
              <a:spcBef>
                <a:spcPct val="0"/>
              </a:spcBef>
              <a:spcAft>
                <a:spcPct val="0"/>
              </a:spcAft>
            </a:pPr>
            <a:r>
              <a:rPr lang="pt-BR" sz="3600" b="1" dirty="0" smtClean="0">
                <a:latin typeface="Tahoma" pitchFamily="34" charset="0"/>
                <a:ea typeface="Times New Roman" pitchFamily="18" charset="0"/>
                <a:cs typeface="Tahoma" pitchFamily="34" charset="0"/>
              </a:rPr>
              <a:t>					VITÓRIA.</a:t>
            </a:r>
            <a:endParaRPr lang="pt-BR" sz="3600" dirty="0" smtClean="0">
              <a:latin typeface="Arial" pitchFamily="34" charset="0"/>
            </a:endParaRPr>
          </a:p>
        </p:txBody>
      </p:sp>
      <p:sp>
        <p:nvSpPr>
          <p:cNvPr id="9" name="Bent-Up Arrow 8"/>
          <p:cNvSpPr/>
          <p:nvPr/>
        </p:nvSpPr>
        <p:spPr>
          <a:xfrm rot="5400000">
            <a:off x="899592" y="2492014"/>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Bent-Up Arrow 9"/>
          <p:cNvSpPr/>
          <p:nvPr/>
        </p:nvSpPr>
        <p:spPr>
          <a:xfrm rot="5400000">
            <a:off x="4139952" y="5660366"/>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Bent-Up Arrow 12"/>
          <p:cNvSpPr/>
          <p:nvPr/>
        </p:nvSpPr>
        <p:spPr>
          <a:xfrm rot="5400000">
            <a:off x="2771800" y="4076190"/>
            <a:ext cx="1080120" cy="936104"/>
          </a:xfrm>
          <a:prstGeom prst="bentUpArrow">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le 1"/>
          <p:cNvSpPr txBox="1">
            <a:spLocks/>
          </p:cNvSpPr>
          <p:nvPr/>
        </p:nvSpPr>
        <p:spPr>
          <a:xfrm>
            <a:off x="251520" y="490662"/>
            <a:ext cx="8640960" cy="92211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NECESSIDADE  PARA VITÓRIA</a:t>
            </a:r>
            <a:endParaRPr kumimoji="0" lang="pt-BR"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Rectangle 10"/>
          <p:cNvSpPr/>
          <p:nvPr/>
        </p:nvSpPr>
        <p:spPr>
          <a:xfrm>
            <a:off x="2699792" y="4540116"/>
            <a:ext cx="5184576" cy="648072"/>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OING SMILEY FAC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1916" y="2827422"/>
            <a:ext cx="3924300" cy="3924301"/>
          </a:xfrm>
          <a:prstGeom prst="rect">
            <a:avLst/>
          </a:prstGeom>
          <a:noFill/>
        </p:spPr>
      </p:pic>
      <p:sp>
        <p:nvSpPr>
          <p:cNvPr id="8" name="TextBox 7"/>
          <p:cNvSpPr txBox="1"/>
          <p:nvPr/>
        </p:nvSpPr>
        <p:spPr>
          <a:xfrm>
            <a:off x="467544" y="908720"/>
            <a:ext cx="7920880" cy="1200329"/>
          </a:xfrm>
          <a:prstGeom prst="rect">
            <a:avLst/>
          </a:prstGeom>
          <a:noFill/>
        </p:spPr>
        <p:txBody>
          <a:bodyPr wrap="square" rtlCol="0">
            <a:spAutoFit/>
          </a:bodyPr>
          <a:lstStyle/>
          <a:p>
            <a:pPr algn="ctr"/>
            <a:r>
              <a:rPr lang="pt-BR" sz="7200" b="1" dirty="0" smtClean="0">
                <a:latin typeface="Arial" pitchFamily="34" charset="0"/>
                <a:cs typeface="Arial" pitchFamily="34" charset="0"/>
              </a:rPr>
              <a:t>AÇÕES CERTAS</a:t>
            </a:r>
            <a:endParaRPr lang="pt-BR" sz="7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indent="0" algn="ctr">
              <a:buNone/>
            </a:pPr>
            <a:r>
              <a:rPr lang="pt-BR" sz="2200" b="1" dirty="0" smtClean="0">
                <a:latin typeface="Arial" pitchFamily="34" charset="0"/>
                <a:cs typeface="Arial" pitchFamily="34" charset="0"/>
              </a:rPr>
              <a:t>Quando nossos pensamentos e sentimentos estão certos, então é muito mais fácil colocar em ação os atos que devemos praticar. </a:t>
            </a:r>
          </a:p>
          <a:p>
            <a:pPr marL="0" indent="0" algn="ctr">
              <a:buNone/>
            </a:pPr>
            <a:endParaRPr lang="pt-BR" sz="2200" b="1" dirty="0" smtClean="0">
              <a:latin typeface="Arial" pitchFamily="34" charset="0"/>
              <a:cs typeface="Arial" pitchFamily="34" charset="0"/>
            </a:endParaRPr>
          </a:p>
          <a:p>
            <a:pPr marL="457200" indent="-457200" algn="ctr">
              <a:buAutoNum type="arabicPeriod"/>
            </a:pPr>
            <a:r>
              <a:rPr lang="pt-BR" sz="2200" b="1" dirty="0" smtClean="0">
                <a:latin typeface="Arial" pitchFamily="34" charset="0"/>
                <a:cs typeface="Arial" pitchFamily="34" charset="0"/>
              </a:rPr>
              <a:t>São algumas ações que devemos colocar em prática antes de ter medo.</a:t>
            </a:r>
          </a:p>
          <a:p>
            <a:pPr marL="457200" indent="-457200" algn="ctr">
              <a:buNone/>
            </a:pPr>
            <a:endParaRPr lang="pt-BR" sz="2200" b="1" dirty="0" smtClean="0">
              <a:latin typeface="Arial" pitchFamily="34" charset="0"/>
              <a:cs typeface="Arial" pitchFamily="34" charset="0"/>
            </a:endParaRPr>
          </a:p>
          <a:p>
            <a:pPr marL="457200" indent="-457200" algn="ctr">
              <a:buNone/>
            </a:pPr>
            <a:endParaRPr lang="pt-BR" sz="2200" b="1" dirty="0" smtClean="0">
              <a:latin typeface="Arial" pitchFamily="34" charset="0"/>
              <a:cs typeface="Arial" pitchFamily="34" charset="0"/>
            </a:endParaRP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2. São algumas ações que devemos colocar em prática quando temos medo.</a:t>
            </a:r>
            <a:endParaRPr lang="pt-BR" sz="2200" b="1"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10"/>
          <p:cNvGrpSpPr/>
          <p:nvPr/>
        </p:nvGrpSpPr>
        <p:grpSpPr>
          <a:xfrm>
            <a:off x="3769896" y="3586336"/>
            <a:ext cx="1584176" cy="1066800"/>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grpSp>
        <p:nvGrpSpPr>
          <p:cNvPr id="6" name="Group 11"/>
          <p:cNvGrpSpPr/>
          <p:nvPr/>
        </p:nvGrpSpPr>
        <p:grpSpPr>
          <a:xfrm>
            <a:off x="3759880" y="5589240"/>
            <a:ext cx="1584176" cy="1066800"/>
            <a:chOff x="3635896" y="5517232"/>
            <a:chExt cx="1584176" cy="1066800"/>
          </a:xfrm>
        </p:grpSpPr>
        <p:pic>
          <p:nvPicPr>
            <p:cNvPr id="10" name="Picture 9"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9" name="Picture 8"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457200" indent="-457200" algn="ctr">
              <a:buAutoNum type="arabicPeriod"/>
            </a:pPr>
            <a:r>
              <a:rPr lang="pt-BR" sz="2200" b="1" dirty="0" smtClean="0">
                <a:latin typeface="Arial" pitchFamily="34" charset="0"/>
                <a:cs typeface="Arial" pitchFamily="34" charset="0"/>
              </a:rPr>
              <a:t>Pedir perdão pela falta de confiança e medo.</a:t>
            </a:r>
          </a:p>
          <a:p>
            <a:pPr marL="457200" indent="-457200" algn="ctr">
              <a:buAutoNum type="arabicPeriod"/>
            </a:pPr>
            <a:endParaRPr lang="pt-BR" sz="800" b="1" dirty="0" smtClean="0">
              <a:latin typeface="Arial" pitchFamily="34" charset="0"/>
              <a:cs typeface="Arial" pitchFamily="34" charset="0"/>
            </a:endParaRPr>
          </a:p>
          <a:p>
            <a:pPr marL="457200" indent="-457200" algn="ctr">
              <a:buNone/>
            </a:pPr>
            <a:r>
              <a:rPr lang="pt-BR" sz="2200" b="1" dirty="0" smtClean="0">
                <a:latin typeface="Arial" pitchFamily="34" charset="0"/>
                <a:cs typeface="Arial" pitchFamily="34" charset="0"/>
              </a:rPr>
              <a:t>Provérbios 28:13  </a:t>
            </a:r>
          </a:p>
          <a:p>
            <a:pPr marL="457200" indent="-45720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O que encobre as suas transgressões nunca prosperará, mas o que as confessa e deixa, alcançará misericórdia</a:t>
            </a:r>
            <a:r>
              <a:rPr lang="pt-BR" sz="2200" b="1" dirty="0" smtClean="0">
                <a:latin typeface="Arial" pitchFamily="34" charset="0"/>
                <a:cs typeface="Arial" pitchFamily="34" charset="0"/>
              </a:rPr>
              <a:t>.”</a:t>
            </a:r>
          </a:p>
          <a:p>
            <a:pPr marL="457200" indent="-457200" algn="ctr">
              <a:buNone/>
            </a:pPr>
            <a:endParaRPr lang="pt-BR" sz="800" b="1" dirty="0" smtClean="0">
              <a:latin typeface="Arial" pitchFamily="34" charset="0"/>
              <a:cs typeface="Arial" pitchFamily="34" charset="0"/>
            </a:endParaRPr>
          </a:p>
          <a:p>
            <a:pPr marL="457200" indent="-457200" algn="ctr">
              <a:buNone/>
            </a:pPr>
            <a:r>
              <a:rPr lang="pt-BR" sz="2200" b="1" dirty="0" smtClean="0">
                <a:latin typeface="Arial" pitchFamily="34" charset="0"/>
                <a:cs typeface="Arial" pitchFamily="34" charset="0"/>
              </a:rPr>
              <a:t>Salmos 32:5  </a:t>
            </a:r>
          </a:p>
          <a:p>
            <a:pPr marL="457200" indent="-45720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Confessei-te o meu pecado, e a minha maldade não encobri. Dizia eu: Confessarei ao SENHOR as minhas transgressões; e tu perdoaste a maldade do meu pecado.</a:t>
            </a:r>
            <a:r>
              <a:rPr lang="pt-BR" sz="2200" b="1" dirty="0" smtClean="0">
                <a:latin typeface="Arial" pitchFamily="34" charset="0"/>
                <a:cs typeface="Arial" pitchFamily="34" charset="0"/>
              </a:rPr>
              <a:t>”</a:t>
            </a:r>
          </a:p>
          <a:p>
            <a:pPr marL="457200" indent="-457200" algn="ctr">
              <a:buNone/>
            </a:pPr>
            <a:endParaRPr lang="pt-BR" sz="800" b="1" dirty="0" smtClean="0">
              <a:latin typeface="Arial" pitchFamily="34" charset="0"/>
              <a:cs typeface="Arial" pitchFamily="34" charset="0"/>
            </a:endParaRPr>
          </a:p>
          <a:p>
            <a:pPr marL="457200" indent="-457200" algn="ctr">
              <a:buNone/>
            </a:pPr>
            <a:r>
              <a:rPr lang="pt-BR" sz="2200" b="1" dirty="0" smtClean="0">
                <a:latin typeface="Arial" pitchFamily="34" charset="0"/>
                <a:cs typeface="Arial" pitchFamily="34" charset="0"/>
              </a:rPr>
              <a:t>Salmos 66:18  </a:t>
            </a:r>
          </a:p>
          <a:p>
            <a:pPr marL="457200" indent="-45720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Se eu atender à </a:t>
            </a:r>
            <a:r>
              <a:rPr lang="pt-BR" sz="2200" b="1" i="1" dirty="0" err="1" smtClean="0">
                <a:latin typeface="Arial" pitchFamily="34" charset="0"/>
                <a:cs typeface="Arial" pitchFamily="34" charset="0"/>
              </a:rPr>
              <a:t>iniqüidade</a:t>
            </a:r>
            <a:r>
              <a:rPr lang="pt-BR" sz="2200" b="1" i="1" dirty="0" smtClean="0">
                <a:latin typeface="Arial" pitchFamily="34" charset="0"/>
                <a:cs typeface="Arial" pitchFamily="34" charset="0"/>
              </a:rPr>
              <a:t> no meu coração, o Senhor não me ouvirá;</a:t>
            </a:r>
            <a:r>
              <a:rPr lang="pt-BR" sz="2200" b="1" dirty="0" smtClean="0">
                <a:latin typeface="Arial" pitchFamily="34" charset="0"/>
                <a:cs typeface="Arial" pitchFamily="34" charset="0"/>
              </a:rPr>
              <a:t>”</a:t>
            </a:r>
          </a:p>
          <a:p>
            <a:pPr marL="457200" indent="-457200" algn="ctr">
              <a:buAutoNum type="arabicPeriod"/>
            </a:pPr>
            <a:endParaRPr lang="pt-BR" sz="2200" b="1"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2.  Chegar a Jesus com mansidão e humildade.</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Mat. 11:28-29</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Vinde a mim, todos os que estais cansados e oprimidos, e eu vos aliviarei. Tomai sobre vós o meu jugo, e aprendei de mim, que sou manso e humilde de coração; e encontrareis descanso para as vossas almas</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Humildade – admitir que é culpado.</a:t>
            </a:r>
          </a:p>
          <a:p>
            <a:pPr marL="0" indent="0">
              <a:buNone/>
            </a:pPr>
            <a:r>
              <a:rPr lang="pt-BR" sz="2200" b="1" dirty="0" smtClean="0">
                <a:latin typeface="Arial" pitchFamily="34" charset="0"/>
                <a:cs typeface="Arial" pitchFamily="34" charset="0"/>
              </a:rPr>
              <a:t>Manso – entregar seus direitos a Deus.</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Humildade + Mansidão = Submissão</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323529" y="1970856"/>
          <a:ext cx="8424936" cy="402844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gridSpan="2">
                  <a:txBody>
                    <a:bodyPr/>
                    <a:lstStyle/>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ESPÍRITO</a:t>
                      </a:r>
                    </a:p>
                    <a:p>
                      <a:pPr algn="ctr"/>
                      <a:endParaRPr lang="en-US" sz="1800" b="1" dirty="0">
                        <a:latin typeface="Arial" pitchFamily="34" charset="0"/>
                        <a:cs typeface="Arial" pitchFamily="34" charset="0"/>
                      </a:endParaRPr>
                    </a:p>
                  </a:txBody>
                  <a:tcPr/>
                </a:tc>
                <a:tc hMerge="1">
                  <a:txBody>
                    <a:bodyPr/>
                    <a:lstStyle/>
                    <a:p>
                      <a:endParaRPr lang="en-US" sz="2000">
                        <a:latin typeface="Arial" pitchFamily="34" charset="0"/>
                        <a:cs typeface="Arial" pitchFamily="34" charset="0"/>
                      </a:endParaRPr>
                    </a:p>
                  </a:txBody>
                  <a:tcPr/>
                </a:tc>
                <a:tc>
                  <a:txBody>
                    <a:bodyPr/>
                    <a:lstStyle/>
                    <a:p>
                      <a:pPr>
                        <a:spcBef>
                          <a:spcPct val="20000"/>
                        </a:spcBef>
                      </a:pPr>
                      <a:endParaRPr lang="pt-BR" sz="1800" b="0" dirty="0" smtClean="0">
                        <a:latin typeface="Arial" pitchFamily="34" charset="0"/>
                        <a:cs typeface="Arial" pitchFamily="34" charset="0"/>
                      </a:endParaRPr>
                    </a:p>
                  </a:txBody>
                  <a:tcPr/>
                </a:tc>
                <a:extLst>
                  <a:ext uri="{0D108BD9-81ED-4DB2-BD59-A6C34878D82A}">
                    <a16:rowId xmlns=""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2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a:txBody>
                    <a:bodyPr/>
                    <a:lstStyle/>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EMOÇÃO</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0" dirty="0" smtClean="0">
                        <a:latin typeface="Arial" pitchFamily="34" charset="0"/>
                        <a:cs typeface="Arial" pitchFamily="34" charset="0"/>
                      </a:endParaRPr>
                    </a:p>
                  </a:txBody>
                  <a:tcPr/>
                </a:tc>
                <a:extLst>
                  <a:ext uri="{0D108BD9-81ED-4DB2-BD59-A6C34878D82A}">
                    <a16:rowId xmlns="" xmlns:a16="http://schemas.microsoft.com/office/drawing/2014/main" val="10001"/>
                  </a:ext>
                </a:extLst>
              </a:tr>
              <a:tr h="370840">
                <a:tc vMerge="1">
                  <a:txBody>
                    <a:bodyPr/>
                    <a:lstStyle/>
                    <a:p>
                      <a:endParaRPr lang="en-US" sz="2000" dirty="0">
                        <a:latin typeface="Arial" pitchFamily="34" charset="0"/>
                        <a:cs typeface="Arial" pitchFamily="34" charset="0"/>
                      </a:endParaRPr>
                    </a:p>
                  </a:txBody>
                  <a:tcPr/>
                </a:tc>
                <a:tc>
                  <a:txBody>
                    <a:bodyPr/>
                    <a:lstStyle/>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MENTAL</a:t>
                      </a:r>
                    </a:p>
                    <a:p>
                      <a:pPr algn="ctr"/>
                      <a:endParaRPr lang="en-US" sz="1800" b="1" dirty="0">
                        <a:latin typeface="Arial" pitchFamily="34" charset="0"/>
                        <a:cs typeface="Arial" pitchFamily="34" charset="0"/>
                      </a:endParaRPr>
                    </a:p>
                  </a:txBody>
                  <a:tcPr/>
                </a:tc>
                <a:tc>
                  <a:txBody>
                    <a:bodyPr/>
                    <a:lstStyle/>
                    <a:p>
                      <a:pPr marL="342900" indent="-342900">
                        <a:spcBef>
                          <a:spcPct val="20000"/>
                        </a:spcBef>
                        <a:defRPr/>
                      </a:pPr>
                      <a:endParaRPr lang="pt-BR" sz="1800" b="0" dirty="0" smtClean="0">
                        <a:latin typeface="Arial" pitchFamily="34" charset="0"/>
                        <a:cs typeface="Arial" pitchFamily="34" charset="0"/>
                      </a:endParaRPr>
                    </a:p>
                  </a:txBody>
                  <a:tcPr/>
                </a:tc>
                <a:extLst>
                  <a:ext uri="{0D108BD9-81ED-4DB2-BD59-A6C34878D82A}">
                    <a16:rowId xmlns="" xmlns:a16="http://schemas.microsoft.com/office/drawing/2014/main" val="10002"/>
                  </a:ext>
                </a:extLst>
              </a:tr>
              <a:tr h="370840">
                <a:tc vMerge="1">
                  <a:txBody>
                    <a:bodyPr/>
                    <a:lstStyle/>
                    <a:p>
                      <a:endParaRPr lang="en-US" sz="2000" dirty="0">
                        <a:latin typeface="Arial" pitchFamily="34" charset="0"/>
                        <a:cs typeface="Arial" pitchFamily="34" charset="0"/>
                      </a:endParaRPr>
                    </a:p>
                  </a:txBody>
                  <a:tcPr/>
                </a:tc>
                <a:tc>
                  <a:txBody>
                    <a:bodyPr/>
                    <a:lstStyle/>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VONTADE</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0" dirty="0" smtClean="0">
                        <a:latin typeface="Arial" pitchFamily="34" charset="0"/>
                        <a:cs typeface="Arial" pitchFamily="34" charset="0"/>
                      </a:endParaRPr>
                    </a:p>
                  </a:txBody>
                  <a:tcPr/>
                </a:tc>
                <a:extLst>
                  <a:ext uri="{0D108BD9-81ED-4DB2-BD59-A6C34878D82A}">
                    <a16:rowId xmlns="" xmlns:a16="http://schemas.microsoft.com/office/drawing/2014/main" val="10003"/>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endParaRPr lang="pt-BR" sz="1800" b="0" dirty="0" smtClean="0">
                        <a:latin typeface="Arial" pitchFamily="34" charset="0"/>
                        <a:cs typeface="Arial" pitchFamily="34" charset="0"/>
                      </a:endParaRPr>
                    </a:p>
                  </a:txBody>
                  <a:tcPr/>
                </a:tc>
                <a:extLst>
                  <a:ext uri="{0D108BD9-81ED-4DB2-BD59-A6C34878D82A}">
                    <a16:rowId xmlns="" xmlns:a16="http://schemas.microsoft.com/office/drawing/2014/main" val="10004"/>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2.  Chegar a Jesus com mansidão e humildade.</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Submissão</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Romanos 12:1</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Rogo-vos, pois, irmãos, pela compaixão de Deus, que apresenteis os vossos corpos em sacrifício vivo, santo e agradável a Deus, que é o vosso culto racional</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Efésios 5:18  </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E não vos embriagueis com vinho, em que há contenda, mas enchei-vos do Espírito;</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2.  Chegar a Jesus com mansidão e humildade.</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Submissão</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Deve ser feita diariamente.</a:t>
            </a:r>
          </a:p>
          <a:p>
            <a:pPr marL="0" indent="0" algn="ctr">
              <a:buNone/>
            </a:pPr>
            <a:r>
              <a:rPr lang="pt-BR" sz="2200" b="1" dirty="0" smtClean="0">
                <a:latin typeface="Arial" pitchFamily="34" charset="0"/>
                <a:cs typeface="Arial" pitchFamily="34" charset="0"/>
              </a:rPr>
              <a:t>Deve significar a aceitação da vontade de Deus para sua vida.</a:t>
            </a:r>
          </a:p>
          <a:p>
            <a:pPr marL="0" indent="0" algn="ctr">
              <a:buNone/>
            </a:pPr>
            <a:r>
              <a:rPr lang="pt-BR" sz="2200" b="1" dirty="0" smtClean="0">
                <a:latin typeface="Arial" pitchFamily="34" charset="0"/>
                <a:cs typeface="Arial" pitchFamily="34" charset="0"/>
              </a:rPr>
              <a:t>Expressão da sua confiança nEle.</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3.   Colocar Deus em primeiro lugar. </a:t>
            </a:r>
          </a:p>
          <a:p>
            <a:pPr marL="457200" indent="-457200" algn="ctr">
              <a:buAutoNum type="arabicPeriod" startAt="2"/>
            </a:pPr>
            <a:endParaRPr lang="pt-BR" sz="2200" b="1" dirty="0" smtClean="0">
              <a:latin typeface="Arial" pitchFamily="34" charset="0"/>
              <a:cs typeface="Arial" pitchFamily="34" charset="0"/>
            </a:endParaRPr>
          </a:p>
          <a:p>
            <a:pPr marL="457200" indent="-457200" algn="ctr">
              <a:buNone/>
            </a:pPr>
            <a:r>
              <a:rPr lang="pt-BR" sz="2200" b="1" dirty="0" smtClean="0">
                <a:latin typeface="Arial" pitchFamily="34" charset="0"/>
                <a:cs typeface="Arial" pitchFamily="34" charset="0"/>
              </a:rPr>
              <a:t>Mateus 6:33</a:t>
            </a:r>
          </a:p>
          <a:p>
            <a:pPr marL="457200" indent="-45720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Mas, buscai primeiro o reino de Deus, e a sua justiça, e todas estas coisas vos serão acrescentadas</a:t>
            </a:r>
            <a:r>
              <a:rPr lang="pt-BR" sz="2200" b="1" dirty="0" smtClean="0">
                <a:latin typeface="Arial" pitchFamily="34" charset="0"/>
                <a:cs typeface="Arial" pitchFamily="34" charset="0"/>
              </a:rPr>
              <a:t>.”</a:t>
            </a:r>
          </a:p>
          <a:p>
            <a:pPr marL="457200" indent="-457200" algn="ctr">
              <a:buNone/>
            </a:pPr>
            <a:endParaRPr lang="pt-BR" sz="2200" b="1" dirty="0" smtClean="0">
              <a:latin typeface="Arial" pitchFamily="34" charset="0"/>
              <a:cs typeface="Arial" pitchFamily="34" charset="0"/>
            </a:endParaRPr>
          </a:p>
          <a:p>
            <a:pPr marL="457200" indent="-457200" algn="ctr">
              <a:buNone/>
            </a:pPr>
            <a:r>
              <a:rPr lang="pt-BR" sz="2200" b="1" dirty="0" smtClean="0">
                <a:latin typeface="Arial" pitchFamily="34" charset="0"/>
                <a:cs typeface="Arial" pitchFamily="34" charset="0"/>
              </a:rPr>
              <a:t>Não tenho necessidade de me preocupar com minhas  necessidades.</a:t>
            </a:r>
            <a:endParaRPr lang="pt-BR" sz="2200" b="1" dirty="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4.  Focalize Sua Atenção em Cristo.</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Pense sobre as coisas de Deus.</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Colossenses 3:2</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Pensai nas coisas que são de cima, e não nas que são da terra</a:t>
            </a:r>
            <a:r>
              <a:rPr lang="pt-BR" sz="2200" b="1" dirty="0" smtClean="0">
                <a:latin typeface="Arial" pitchFamily="34" charset="0"/>
                <a:cs typeface="Arial" pitchFamily="34" charset="0"/>
              </a:rPr>
              <a:t>;”</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a:latin typeface="Arial" pitchFamily="34" charset="0"/>
                <a:cs typeface="Arial" pitchFamily="34" charset="0"/>
              </a:rPr>
              <a:t>4</a:t>
            </a:r>
            <a:r>
              <a:rPr lang="pt-BR" sz="2200" b="1" dirty="0" smtClean="0">
                <a:latin typeface="Arial" pitchFamily="34" charset="0"/>
                <a:cs typeface="Arial" pitchFamily="34" charset="0"/>
              </a:rPr>
              <a:t>.  Focalize Sua Atenção em Cristo.</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Andar com Cristo em Amor.</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João 15:9-11</a:t>
            </a:r>
          </a:p>
          <a:p>
            <a:pPr marL="0" indent="0" algn="ctr">
              <a:buNone/>
            </a:pPr>
            <a:r>
              <a:rPr lang="pt-BR" sz="2200" b="1" dirty="0" smtClean="0">
                <a:latin typeface="Arial" pitchFamily="34" charset="0"/>
                <a:cs typeface="Arial" pitchFamily="34" charset="0"/>
              </a:rPr>
              <a:t>“</a:t>
            </a:r>
            <a:r>
              <a:rPr lang="pt-BR" sz="2200" b="1" i="1" baseline="30000" dirty="0" smtClean="0">
                <a:latin typeface="Arial" pitchFamily="34" charset="0"/>
                <a:cs typeface="Arial" pitchFamily="34" charset="0"/>
              </a:rPr>
              <a:t>9</a:t>
            </a:r>
            <a:r>
              <a:rPr lang="pt-BR" sz="2200" b="1" i="1" dirty="0" smtClean="0">
                <a:latin typeface="Arial" pitchFamily="34" charset="0"/>
                <a:cs typeface="Arial" pitchFamily="34" charset="0"/>
              </a:rPr>
              <a:t>Como o Pai me amou, também eu vos amei a vós; permanecei no meu amor. </a:t>
            </a:r>
            <a:r>
              <a:rPr lang="pt-BR" sz="2200" b="1" i="1" baseline="30000" dirty="0" smtClean="0">
                <a:latin typeface="Arial" pitchFamily="34" charset="0"/>
                <a:cs typeface="Arial" pitchFamily="34" charset="0"/>
              </a:rPr>
              <a:t>10</a:t>
            </a:r>
            <a:r>
              <a:rPr lang="pt-BR" sz="2200" b="1" i="1" dirty="0" smtClean="0">
                <a:latin typeface="Arial" pitchFamily="34" charset="0"/>
                <a:cs typeface="Arial" pitchFamily="34" charset="0"/>
              </a:rPr>
              <a:t>Se guardardes os meus mandamentos, permanecereis no meu amor; do mesmo modo que eu tenho guardado os mandamentos de meu Pai, e permaneço no seu amor. </a:t>
            </a:r>
            <a:r>
              <a:rPr lang="pt-BR" sz="2200" b="1" i="1" baseline="30000" dirty="0" smtClean="0">
                <a:latin typeface="Arial" pitchFamily="34" charset="0"/>
                <a:cs typeface="Arial" pitchFamily="34" charset="0"/>
              </a:rPr>
              <a:t>11</a:t>
            </a:r>
            <a:r>
              <a:rPr lang="pt-BR" sz="2200" b="1" i="1" dirty="0" smtClean="0">
                <a:latin typeface="Arial" pitchFamily="34" charset="0"/>
                <a:cs typeface="Arial" pitchFamily="34" charset="0"/>
              </a:rPr>
              <a:t>Tenho-vos dito isto, para que o meu gozo permaneça em vós, e o vosso gozo seja completo</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a:latin typeface="Arial" pitchFamily="34" charset="0"/>
                <a:cs typeface="Arial" pitchFamily="34" charset="0"/>
              </a:rPr>
              <a:t>4</a:t>
            </a:r>
            <a:r>
              <a:rPr lang="pt-BR" sz="2200" b="1" dirty="0" smtClean="0">
                <a:latin typeface="Arial" pitchFamily="34" charset="0"/>
                <a:cs typeface="Arial" pitchFamily="34" charset="0"/>
              </a:rPr>
              <a:t>.  Focalize Sua Atenção em Cristo.</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Hebreus 12:2  </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Olhando para Jesus, autor e consumador da fé, o qual, pelo gozo que lhe estava proposto, suportou a cruz, desprezando a afronta, e assentou-se à destra do trono de Deus.</a:t>
            </a:r>
            <a:r>
              <a:rPr lang="pt-BR" sz="2200" b="1" dirty="0" smtClean="0">
                <a:latin typeface="Arial" pitchFamily="34" charset="0"/>
                <a:cs typeface="Arial" pitchFamily="34" charset="0"/>
              </a:rPr>
              <a:t>”</a:t>
            </a:r>
          </a:p>
          <a:p>
            <a:pPr marL="0" indent="0" algn="ctr">
              <a:buNone/>
            </a:pPr>
            <a:r>
              <a:rPr lang="pt-BR" sz="2200" b="1" dirty="0" smtClean="0">
                <a:latin typeface="Arial" pitchFamily="34" charset="0"/>
                <a:cs typeface="Arial" pitchFamily="34" charset="0"/>
              </a:rPr>
              <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Muitas vezes ficamos ansiosos porque o nosso foco é sobre todas as coisas erradas.  A frase “olhando para Jesus" é traduzido literalmente, "desviando o olhar para Jesus“.  Ter o foco correto é essencial para completar qualquer objetivo com sucesso. Na vida cristã nosso ponto focal deve estar além de nós mesmos e nossas circunstâncias. Evita o erro psicótico que enfatiza a introspecção intensiva.</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4.  Focalize Sua Atenção em Cristo.</a:t>
            </a:r>
          </a:p>
          <a:p>
            <a:pPr marL="0" indent="0" algn="ctr">
              <a:buNone/>
            </a:pPr>
            <a:endParaRPr lang="pt-BR" sz="10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Nosso foco deve ser em Cristo, não em coisas externas.</a:t>
            </a:r>
          </a:p>
          <a:p>
            <a:pPr marL="0" indent="0" algn="ctr">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Isaias 41:10</a:t>
            </a:r>
          </a:p>
          <a:p>
            <a:pPr marL="0" indent="0" algn="ctr">
              <a:buNone/>
            </a:pPr>
            <a:r>
              <a:rPr lang="pt-BR" sz="2200" b="1" dirty="0" smtClean="0">
                <a:latin typeface="Arial" pitchFamily="34" charset="0"/>
                <a:cs typeface="Arial" pitchFamily="34" charset="0"/>
              </a:rPr>
              <a:t>  “</a:t>
            </a:r>
            <a:r>
              <a:rPr lang="pt-BR" sz="2200" b="1" i="1" dirty="0" smtClean="0">
                <a:latin typeface="Arial" pitchFamily="34" charset="0"/>
                <a:cs typeface="Arial" pitchFamily="34" charset="0"/>
              </a:rPr>
              <a:t>Não temas, porque eu sou contigo; não te assombres, porque eu sou teu Deus; eu te fortaleço, e te ajudo, e te sustento com a destra da minha justiça.</a:t>
            </a:r>
            <a:r>
              <a:rPr lang="pt-BR" sz="2200" b="1" dirty="0" smtClean="0">
                <a:latin typeface="Arial" pitchFamily="34" charset="0"/>
                <a:cs typeface="Arial" pitchFamily="34" charset="0"/>
              </a:rPr>
              <a:t>”</a:t>
            </a:r>
          </a:p>
          <a:p>
            <a:pPr marL="0" indent="0" algn="ctr">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Hebreus 13:5-6  </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Sejam vossos costumes sem avareza, contentando-vos com o que tendes; porque ele disse: Não te deixarei, nem te desampararei. E assim com confiança ousemos dizer: O Senhor é o meu </a:t>
            </a:r>
            <a:r>
              <a:rPr lang="pt-BR" sz="2200" b="1" i="1" dirty="0" err="1" smtClean="0">
                <a:latin typeface="Arial" pitchFamily="34" charset="0"/>
                <a:cs typeface="Arial" pitchFamily="34" charset="0"/>
              </a:rPr>
              <a:t>ajudador</a:t>
            </a:r>
            <a:r>
              <a:rPr lang="pt-BR" sz="2200" b="1" i="1" dirty="0" smtClean="0">
                <a:latin typeface="Arial" pitchFamily="34" charset="0"/>
                <a:cs typeface="Arial" pitchFamily="34" charset="0"/>
              </a:rPr>
              <a:t>, e não temerei O que me possa fazer o homem</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a:latin typeface="Arial" pitchFamily="34" charset="0"/>
                <a:cs typeface="Arial" pitchFamily="34" charset="0"/>
              </a:rPr>
              <a:t>5</a:t>
            </a:r>
            <a:r>
              <a:rPr lang="pt-BR" sz="2200" b="1" dirty="0" smtClean="0">
                <a:latin typeface="Arial" pitchFamily="34" charset="0"/>
                <a:cs typeface="Arial" pitchFamily="34" charset="0"/>
              </a:rPr>
              <a:t>. Desenvolver as Armas da Nossa Milícia</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2 Coríntios 10:3-6  </a:t>
            </a:r>
          </a:p>
          <a:p>
            <a:pPr marL="0" indent="0" algn="ctr">
              <a:buNone/>
            </a:pPr>
            <a:r>
              <a:rPr lang="pt-BR" sz="2200" b="1" dirty="0" smtClean="0">
                <a:latin typeface="Arial" pitchFamily="34" charset="0"/>
                <a:cs typeface="Arial" pitchFamily="34" charset="0"/>
              </a:rPr>
              <a:t>“</a:t>
            </a:r>
            <a:r>
              <a:rPr lang="pt-BR" sz="2200" b="1" i="1" baseline="30000" dirty="0" smtClean="0">
                <a:latin typeface="Arial" pitchFamily="34" charset="0"/>
                <a:cs typeface="Arial" pitchFamily="34" charset="0"/>
              </a:rPr>
              <a:t>3</a:t>
            </a:r>
            <a:r>
              <a:rPr lang="pt-BR" sz="2200" b="1" i="1" dirty="0" smtClean="0">
                <a:latin typeface="Arial" pitchFamily="34" charset="0"/>
                <a:cs typeface="Arial" pitchFamily="34" charset="0"/>
              </a:rPr>
              <a:t>Porque, andando na carne, não militamos segundo a carne. </a:t>
            </a:r>
            <a:r>
              <a:rPr lang="pt-BR" sz="2200" b="1" i="1" baseline="30000" dirty="0" smtClean="0">
                <a:latin typeface="Arial" pitchFamily="34" charset="0"/>
                <a:cs typeface="Arial" pitchFamily="34" charset="0"/>
              </a:rPr>
              <a:t>4</a:t>
            </a:r>
            <a:r>
              <a:rPr lang="pt-BR" sz="2200" b="1" i="1" dirty="0" smtClean="0">
                <a:latin typeface="Arial" pitchFamily="34" charset="0"/>
                <a:cs typeface="Arial" pitchFamily="34" charset="0"/>
              </a:rPr>
              <a:t>Porque as armas da nossa milícia não são carnais, mas sim poderosas em Deus para destruição das fortalezas; </a:t>
            </a:r>
            <a:r>
              <a:rPr lang="pt-BR" sz="2200" b="1" i="1" baseline="30000" dirty="0" smtClean="0">
                <a:latin typeface="Arial" pitchFamily="34" charset="0"/>
                <a:cs typeface="Arial" pitchFamily="34" charset="0"/>
              </a:rPr>
              <a:t>5</a:t>
            </a:r>
            <a:r>
              <a:rPr lang="pt-BR" sz="2200" b="1" i="1" dirty="0" smtClean="0">
                <a:latin typeface="Arial" pitchFamily="34" charset="0"/>
                <a:cs typeface="Arial" pitchFamily="34" charset="0"/>
              </a:rPr>
              <a:t>Destruindo os conselhos, e toda a altivez que se levanta contra o conhecimento de Deus, e levando cativo todo o entendimento à obediência de Cristo; </a:t>
            </a:r>
            <a:r>
              <a:rPr lang="pt-BR" sz="2200" b="1" i="1" baseline="30000" dirty="0" smtClean="0">
                <a:latin typeface="Arial" pitchFamily="34" charset="0"/>
                <a:cs typeface="Arial" pitchFamily="34" charset="0"/>
              </a:rPr>
              <a:t>6</a:t>
            </a:r>
            <a:r>
              <a:rPr lang="pt-BR" sz="2200" b="1" i="1" dirty="0" smtClean="0">
                <a:latin typeface="Arial" pitchFamily="34" charset="0"/>
                <a:cs typeface="Arial" pitchFamily="34" charset="0"/>
              </a:rPr>
              <a:t>E estando prontos para vingar toda a desobediência, quando for cumprida a vossa obediência</a:t>
            </a:r>
            <a:r>
              <a:rPr lang="pt-BR" sz="2200" b="1" dirty="0" smtClean="0">
                <a:latin typeface="Arial" pitchFamily="34" charset="0"/>
                <a:cs typeface="Arial" pitchFamily="34" charset="0"/>
              </a:rPr>
              <a:t>.”</a:t>
            </a:r>
          </a:p>
          <a:p>
            <a:pPr marL="0" indent="0" algn="ctr">
              <a:buNone/>
            </a:pP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6350"/>
            <a:ext cx="864096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endParaRPr lang="pt-BR" sz="1200" b="1" dirty="0" smtClean="0">
              <a:latin typeface="Arial" pitchFamily="34" charset="0"/>
              <a:cs typeface="Arial" pitchFamily="34" charset="0"/>
            </a:endParaRPr>
          </a:p>
          <a:p>
            <a:pPr marL="0" indent="0" algn="ctr">
              <a:buNone/>
            </a:pPr>
            <a:r>
              <a:rPr lang="pt-BR" sz="2200" b="1" dirty="0">
                <a:latin typeface="Arial" pitchFamily="34" charset="0"/>
                <a:cs typeface="Arial" pitchFamily="34" charset="0"/>
              </a:rPr>
              <a:t>5</a:t>
            </a:r>
            <a:r>
              <a:rPr lang="pt-BR" sz="2200" b="1" dirty="0" smtClean="0">
                <a:latin typeface="Arial" pitchFamily="34" charset="0"/>
                <a:cs typeface="Arial" pitchFamily="34" charset="0"/>
              </a:rPr>
              <a:t>. Desenvolver as Armas da Nossa Milícia</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Estas armas são:</a:t>
            </a:r>
          </a:p>
          <a:p>
            <a:pPr marL="457200" indent="-457200" algn="ctr">
              <a:buAutoNum type="arabicPeriod"/>
            </a:pPr>
            <a:r>
              <a:rPr lang="pt-BR" sz="2200" b="1" dirty="0" smtClean="0">
                <a:latin typeface="Arial" pitchFamily="34" charset="0"/>
                <a:cs typeface="Arial" pitchFamily="34" charset="0"/>
              </a:rPr>
              <a:t>Palavra de Deus – Conhecer a verdade.</a:t>
            </a:r>
          </a:p>
          <a:p>
            <a:pPr marL="457200" indent="-457200" algn="ctr">
              <a:buAutoNum type="arabicPeriod"/>
            </a:pPr>
            <a:endParaRPr lang="pt-BR" sz="2200" b="1" dirty="0" smtClean="0">
              <a:latin typeface="Arial" pitchFamily="34" charset="0"/>
              <a:cs typeface="Arial" pitchFamily="34" charset="0"/>
            </a:endParaRPr>
          </a:p>
          <a:p>
            <a:pPr marL="457200" indent="-457200" algn="ctr">
              <a:buAutoNum type="arabicPeriod"/>
            </a:pPr>
            <a:r>
              <a:rPr lang="pt-BR" sz="2200" b="1" dirty="0" smtClean="0">
                <a:latin typeface="Arial" pitchFamily="34" charset="0"/>
                <a:cs typeface="Arial" pitchFamily="34" charset="0"/>
              </a:rPr>
              <a:t>Oração – Chegando a Ele minuto </a:t>
            </a:r>
            <a:r>
              <a:rPr lang="pt-BR" sz="2200" b="1" dirty="0">
                <a:latin typeface="Arial" pitchFamily="34" charset="0"/>
                <a:cs typeface="Arial" pitchFamily="34" charset="0"/>
              </a:rPr>
              <a:t>a</a:t>
            </a:r>
            <a:r>
              <a:rPr lang="pt-BR" sz="2200" b="1" dirty="0" smtClean="0">
                <a:latin typeface="Arial" pitchFamily="34" charset="0"/>
                <a:cs typeface="Arial" pitchFamily="34" charset="0"/>
              </a:rPr>
              <a:t> minuto.</a:t>
            </a:r>
          </a:p>
          <a:p>
            <a:pPr marL="457200" indent="-457200" algn="ctr">
              <a:buAutoNum type="arabicPeriod"/>
            </a:pPr>
            <a:endParaRPr lang="pt-BR" sz="2200" b="1" dirty="0" smtClean="0">
              <a:latin typeface="Arial" pitchFamily="34" charset="0"/>
              <a:cs typeface="Arial" pitchFamily="34" charset="0"/>
            </a:endParaRPr>
          </a:p>
          <a:p>
            <a:pPr marL="457200" indent="-457200" algn="ctr">
              <a:buAutoNum type="arabicPeriod"/>
            </a:pPr>
            <a:r>
              <a:rPr lang="pt-BR" sz="2200" b="1" dirty="0" smtClean="0">
                <a:latin typeface="Arial" pitchFamily="34" charset="0"/>
                <a:cs typeface="Arial" pitchFamily="34" charset="0"/>
              </a:rPr>
              <a:t>Espírito Santo – Submetendo à sua vontade </a:t>
            </a:r>
            <a:r>
              <a:rPr lang="pt-BR" sz="2200" b="1" dirty="0">
                <a:latin typeface="Arial" pitchFamily="34" charset="0"/>
                <a:cs typeface="Arial" pitchFamily="34" charset="0"/>
              </a:rPr>
              <a:t>minuto a</a:t>
            </a:r>
            <a:r>
              <a:rPr lang="pt-BR" sz="2200" b="1" dirty="0" smtClean="0">
                <a:latin typeface="Arial" pitchFamily="34" charset="0"/>
                <a:cs typeface="Arial" pitchFamily="34" charset="0"/>
              </a:rPr>
              <a:t> </a:t>
            </a:r>
            <a:r>
              <a:rPr lang="pt-BR" sz="2200" b="1" dirty="0">
                <a:latin typeface="Arial" pitchFamily="34" charset="0"/>
                <a:cs typeface="Arial" pitchFamily="34" charset="0"/>
              </a:rPr>
              <a:t>minuto.</a:t>
            </a: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11</a:t>
            </a:r>
            <a:endParaRPr lang="en-US" sz="9600" b="1" dirty="0"/>
          </a:p>
        </p:txBody>
      </p:sp>
    </p:spTree>
    <p:extLst>
      <p:ext uri="{BB962C8B-B14F-4D97-AF65-F5344CB8AC3E}">
        <p14:creationId xmlns:p14="http://schemas.microsoft.com/office/powerpoint/2010/main" val="126374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323529" y="1970856"/>
          <a:ext cx="8424936" cy="414528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rowSpan="5" gridSpan="2">
                  <a:txBody>
                    <a:bodyPr/>
                    <a:lstStyle/>
                    <a:p>
                      <a:pPr algn="ctr"/>
                      <a:endParaRPr lang="pt-BR" sz="1800" b="1" dirty="0" smtClean="0">
                        <a:latin typeface="Arial" pitchFamily="34" charset="0"/>
                        <a:cs typeface="Arial" pitchFamily="34" charset="0"/>
                      </a:endParaRPr>
                    </a:p>
                    <a:p>
                      <a:pPr algn="ctr"/>
                      <a:endParaRPr lang="pt-BR" sz="1800" b="1" dirty="0" smtClean="0">
                        <a:latin typeface="Arial" pitchFamily="34" charset="0"/>
                        <a:cs typeface="Arial" pitchFamily="34" charset="0"/>
                      </a:endParaRPr>
                    </a:p>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ESPÍRITO</a:t>
                      </a:r>
                      <a:endParaRPr lang="en-US" sz="1800" b="1" dirty="0">
                        <a:latin typeface="Arial" pitchFamily="34" charset="0"/>
                        <a:cs typeface="Arial" pitchFamily="34" charset="0"/>
                      </a:endParaRPr>
                    </a:p>
                  </a:txBody>
                  <a:tcPr/>
                </a:tc>
                <a:tc rowSpan="5" hMerge="1">
                  <a:txBody>
                    <a:bodyPr/>
                    <a:lstStyle/>
                    <a:p>
                      <a:endParaRPr lang="en-US" sz="2000">
                        <a:latin typeface="Arial" pitchFamily="34" charset="0"/>
                        <a:cs typeface="Arial" pitchFamily="34" charset="0"/>
                      </a:endParaRPr>
                    </a:p>
                  </a:txBody>
                  <a:tcPr/>
                </a:tc>
                <a:tc>
                  <a:txBody>
                    <a:bodyPr/>
                    <a:lstStyle/>
                    <a:p>
                      <a:pPr>
                        <a:spcBef>
                          <a:spcPct val="20000"/>
                        </a:spcBef>
                      </a:pPr>
                      <a:r>
                        <a:rPr lang="pt-BR" sz="1800" b="1" dirty="0" smtClean="0">
                          <a:latin typeface="Arial" pitchFamily="34" charset="0"/>
                          <a:cs typeface="Arial" pitchFamily="34" charset="0"/>
                        </a:rPr>
                        <a:t>Falta de confiança.   </a:t>
                      </a:r>
                    </a:p>
                  </a:txBody>
                  <a:tcPr/>
                </a:tc>
                <a:extLst>
                  <a:ext uri="{0D108BD9-81ED-4DB2-BD59-A6C34878D82A}">
                    <a16:rowId xmlns="" xmlns:a16="http://schemas.microsoft.com/office/drawing/2014/main" val="10000"/>
                  </a:ext>
                </a:extLst>
              </a:tr>
              <a:tr h="370840">
                <a:tc gridSpan="2" vMerge="1">
                  <a:txBody>
                    <a:bodyPr/>
                    <a:lstStyle/>
                    <a:p>
                      <a:endParaRPr lang="en-US" sz="2000" dirty="0">
                        <a:latin typeface="Arial" pitchFamily="34" charset="0"/>
                        <a:cs typeface="Arial" pitchFamily="34" charset="0"/>
                      </a:endParaRPr>
                    </a:p>
                  </a:txBody>
                  <a:tcPr/>
                </a:tc>
                <a:tc hMerge="1" vMerge="1">
                  <a:txBody>
                    <a:bodyPr/>
                    <a:lstStyle/>
                    <a:p>
                      <a:endParaRPr lang="en-US" sz="20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smtClean="0">
                          <a:ln>
                            <a:noFill/>
                          </a:ln>
                          <a:effectLst/>
                          <a:uLnTx/>
                          <a:uFillTx/>
                          <a:latin typeface="Arial" pitchFamily="34" charset="0"/>
                          <a:cs typeface="Arial" pitchFamily="34" charset="0"/>
                        </a:rPr>
                        <a:t>Falta de persistência.</a:t>
                      </a:r>
                    </a:p>
                  </a:txBody>
                  <a:tcPr/>
                </a:tc>
                <a:extLst>
                  <a:ext uri="{0D108BD9-81ED-4DB2-BD59-A6C34878D82A}">
                    <a16:rowId xmlns="" xmlns:a16="http://schemas.microsoft.com/office/drawing/2014/main" val="10001"/>
                  </a:ext>
                </a:extLst>
              </a:tr>
              <a:tr h="370840">
                <a:tc gridSpan="2" vMerge="1">
                  <a:txBody>
                    <a:bodyPr/>
                    <a:lstStyle/>
                    <a:p>
                      <a:endParaRPr lang="en-US" sz="200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Nos causa negligenciar nossos deveres.   </a:t>
                      </a:r>
                      <a:endParaRPr lang="en-US" sz="1800" b="1" dirty="0">
                        <a:latin typeface="Arial" pitchFamily="34" charset="0"/>
                        <a:cs typeface="Arial" pitchFamily="34" charset="0"/>
                      </a:endParaRPr>
                    </a:p>
                  </a:txBody>
                  <a:tcPr/>
                </a:tc>
                <a:extLst>
                  <a:ext uri="{0D108BD9-81ED-4DB2-BD59-A6C34878D82A}">
                    <a16:rowId xmlns="" xmlns:a16="http://schemas.microsoft.com/office/drawing/2014/main" val="10002"/>
                  </a:ext>
                </a:extLst>
              </a:tr>
              <a:tr h="370840">
                <a:tc gridSpan="2" vMerge="1">
                  <a:txBody>
                    <a:bodyPr/>
                    <a:lstStyle/>
                    <a:p>
                      <a:endParaRPr lang="en-US" sz="200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a:spcBef>
                          <a:spcPct val="0"/>
                        </a:spcBef>
                        <a:defRPr/>
                      </a:pPr>
                      <a:r>
                        <a:rPr lang="pt-BR" sz="1800" b="1" dirty="0" smtClean="0">
                          <a:latin typeface="Arial" pitchFamily="34" charset="0"/>
                          <a:cs typeface="Arial" pitchFamily="34" charset="0"/>
                        </a:rPr>
                        <a:t>Destrói nossa visão.  </a:t>
                      </a:r>
                    </a:p>
                  </a:txBody>
                  <a:tcPr/>
                </a:tc>
                <a:extLst>
                  <a:ext uri="{0D108BD9-81ED-4DB2-BD59-A6C34878D82A}">
                    <a16:rowId xmlns="" xmlns:a16="http://schemas.microsoft.com/office/drawing/2014/main" val="10003"/>
                  </a:ext>
                </a:extLst>
              </a:tr>
              <a:tr h="370840">
                <a:tc gridSpan="2" vMerge="1">
                  <a:txBody>
                    <a:bodyPr/>
                    <a:lstStyle/>
                    <a:p>
                      <a:endParaRPr lang="en-US" sz="2000" dirty="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Prejudica nosso evangelismo.</a:t>
                      </a:r>
                    </a:p>
                  </a:txBody>
                  <a:tcPr/>
                </a:tc>
                <a:extLst>
                  <a:ext uri="{0D108BD9-81ED-4DB2-BD59-A6C34878D82A}">
                    <a16:rowId xmlns="" xmlns:a16="http://schemas.microsoft.com/office/drawing/2014/main" val="10004"/>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2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EMOÇÃO</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5"/>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MENTAL</a:t>
                      </a:r>
                    </a:p>
                    <a:p>
                      <a:pPr algn="ctr"/>
                      <a:endParaRPr lang="en-US" sz="1800" b="1" dirty="0">
                        <a:latin typeface="Arial" pitchFamily="34" charset="0"/>
                        <a:cs typeface="Arial" pitchFamily="34" charset="0"/>
                      </a:endParaRPr>
                    </a:p>
                  </a:txBody>
                  <a:tcPr/>
                </a:tc>
                <a:tc>
                  <a:txBody>
                    <a:bodyPr/>
                    <a:lstStyle/>
                    <a:p>
                      <a:pPr marL="285750" indent="-285750">
                        <a:spcBef>
                          <a:spcPct val="20000"/>
                        </a:spcBef>
                      </a:pPr>
                      <a:endParaRPr lang="en-US" sz="1800" b="1" dirty="0">
                        <a:latin typeface="Arial" pitchFamily="34" charset="0"/>
                        <a:cs typeface="Arial" pitchFamily="34" charset="0"/>
                      </a:endParaRPr>
                    </a:p>
                  </a:txBody>
                  <a:tcPr/>
                </a:tc>
                <a:extLst>
                  <a:ext uri="{0D108BD9-81ED-4DB2-BD59-A6C34878D82A}">
                    <a16:rowId xmlns="" xmlns:a16="http://schemas.microsoft.com/office/drawing/2014/main" val="10006"/>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VONTADE</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7"/>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8"/>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Ações Certas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0" indent="0" algn="ctr">
              <a:buNone/>
            </a:pPr>
            <a:r>
              <a:rPr lang="pt-BR" sz="2400" b="1" dirty="0" smtClean="0">
                <a:latin typeface="Arial" pitchFamily="34" charset="0"/>
                <a:cs typeface="Arial" pitchFamily="34" charset="0"/>
              </a:rPr>
              <a:t>AÇÕES ANTES DE TER MEDO.</a:t>
            </a:r>
          </a:p>
          <a:p>
            <a:pPr marL="457200" indent="-457200">
              <a:buAutoNum type="arabicPeriod"/>
            </a:pPr>
            <a:r>
              <a:rPr lang="pt-BR" sz="2400" b="1" dirty="0" smtClean="0">
                <a:latin typeface="Arial" pitchFamily="34" charset="0"/>
                <a:cs typeface="Arial" pitchFamily="34" charset="0"/>
              </a:rPr>
              <a:t>Pedir perdão pela falta de confiança e medo.</a:t>
            </a:r>
          </a:p>
          <a:p>
            <a:pPr marL="457200" indent="-457200">
              <a:buAutoNum type="arabicPeriod" startAt="2"/>
            </a:pPr>
            <a:r>
              <a:rPr lang="pt-BR" sz="2400" b="1" dirty="0" smtClean="0">
                <a:latin typeface="Arial" pitchFamily="34" charset="0"/>
                <a:cs typeface="Arial" pitchFamily="34" charset="0"/>
              </a:rPr>
              <a:t>Chegar a Jesus com mansidão e humildade.</a:t>
            </a:r>
          </a:p>
          <a:p>
            <a:pPr marL="457200" indent="-457200">
              <a:buNone/>
            </a:pPr>
            <a:r>
              <a:rPr lang="pt-BR" sz="2400" b="1" dirty="0" smtClean="0">
                <a:latin typeface="Arial" pitchFamily="34" charset="0"/>
                <a:cs typeface="Arial" pitchFamily="34" charset="0"/>
              </a:rPr>
              <a:t>3. 	Colocar Deus em primeiro lugar. </a:t>
            </a:r>
          </a:p>
          <a:p>
            <a:pPr marL="457200" indent="-457200">
              <a:buNone/>
            </a:pPr>
            <a:r>
              <a:rPr lang="pt-BR" sz="2400" b="1" dirty="0" smtClean="0">
                <a:latin typeface="Arial" pitchFamily="34" charset="0"/>
                <a:cs typeface="Arial" pitchFamily="34" charset="0"/>
              </a:rPr>
              <a:t>4.  	Focalize Sua Atenção em Cristo.</a:t>
            </a:r>
          </a:p>
          <a:p>
            <a:pPr marL="457200" indent="-457200">
              <a:buNone/>
            </a:pPr>
            <a:r>
              <a:rPr lang="pt-BR" sz="2400" b="1" dirty="0" smtClean="0">
                <a:latin typeface="Arial" pitchFamily="34" charset="0"/>
                <a:cs typeface="Arial" pitchFamily="34" charset="0"/>
              </a:rPr>
              <a:t>5. 	Desenvolver as Armas da Nossa Milícia</a:t>
            </a:r>
          </a:p>
          <a:p>
            <a:pPr marL="0" indent="0">
              <a:buNone/>
            </a:pPr>
            <a:endParaRPr lang="pt-BR" sz="2400" b="1"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en-US" sz="2400" dirty="0"/>
          </a:p>
        </p:txBody>
      </p:sp>
    </p:spTree>
    <p:extLst>
      <p:ext uri="{BB962C8B-B14F-4D97-AF65-F5344CB8AC3E}">
        <p14:creationId xmlns:p14="http://schemas.microsoft.com/office/powerpoint/2010/main" val="246562349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Devemos desenvolver o temor (reverenciar) do Senhor Deus. O temor do Senhor é um respeito para com Deus, reconhecendo que Ele é santo, justo e amoroso. Ele sempre fará o certo.</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Salmo 33:8</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Tema toda a terra ao SENHOR; temam-no todos os moradores do mundo</a:t>
            </a:r>
            <a:r>
              <a:rPr lang="pt-BR" sz="2200" b="1" dirty="0" smtClean="0">
                <a:latin typeface="Arial" pitchFamily="34" charset="0"/>
                <a:cs typeface="Arial" pitchFamily="34" charset="0"/>
              </a:rPr>
              <a:t>.”</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smtClean="0">
                <a:latin typeface="Arial" pitchFamily="34" charset="0"/>
                <a:cs typeface="Arial" pitchFamily="34" charset="0"/>
              </a:rPr>
              <a:t>6.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Devemos desenvolver o temor (reverenciar) do Senhor Deus. O temor do Senhor é um respeito para com Deus, reconhecendo que Ele é santo, justo e amoroso. Ele sempre fará o certo.</a:t>
            </a:r>
          </a:p>
          <a:p>
            <a:pPr marL="0" indent="0">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Provérbios 9:10</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O temor do SENHOR é o princípio da sabedoria, e o conhecimento do Santo a prudência</a:t>
            </a:r>
            <a:r>
              <a:rPr lang="pt-BR" sz="2200" b="1" dirty="0" smtClean="0">
                <a:latin typeface="Arial" pitchFamily="34" charset="0"/>
                <a:cs typeface="Arial" pitchFamily="34" charset="0"/>
              </a:rPr>
              <a:t>.”</a:t>
            </a:r>
          </a:p>
          <a:p>
            <a:pPr marL="0" indent="0" algn="ctr">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Provérbios 14:26</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No temor do SENHOR há firme confiança e ele será um refúgio para seus filhos</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Devemos desenvolver o temor (reverenciar) do Senhor Deus. O temor do Senhor é um respeito para com Deus, reconhecendo que Ele é santo, justo e amoroso. Ele sempre fará o certo.</a:t>
            </a:r>
          </a:p>
          <a:p>
            <a:pPr marL="0" indent="0">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Provérbios 15:33</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“O temor do SENHOR é a instrução da sabedoria, e precedendo a honra vai a humildade.”</a:t>
            </a:r>
          </a:p>
          <a:p>
            <a:pPr marL="0" indent="0" algn="ctr">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Provérbios 8:13</a:t>
            </a:r>
            <a:br>
              <a:rPr lang="pt-BR" sz="2200" b="1" dirty="0" smtClean="0">
                <a:latin typeface="Arial" pitchFamily="34" charset="0"/>
                <a:cs typeface="Arial" pitchFamily="34" charset="0"/>
              </a:rPr>
            </a:br>
            <a:r>
              <a:rPr lang="pt-BR" sz="2200" b="1" dirty="0" smtClean="0">
                <a:latin typeface="Arial" pitchFamily="34" charset="0"/>
                <a:cs typeface="Arial" pitchFamily="34" charset="0"/>
              </a:rPr>
              <a:t>“O temor do SENHOR é odiar o mal; a soberba e a arrogância, o mau caminho e a boca perversa, eu odeio.”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Devemos desenvolver o temor (reverenciar) do Senhor Deus. O temor do Senhor é um respeito para com Deus, reconhecendo que Ele é santo, justo e amoroso. Ele sempre fará o certo.</a:t>
            </a:r>
          </a:p>
          <a:p>
            <a:pPr marL="0" indent="0">
              <a:buNone/>
            </a:pPr>
            <a:endParaRPr lang="pt-BR" sz="9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Eclesiastes 12:13</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De tudo o que se tem ouvido, o fim é: Teme a Deus, e guarda os seus mandamentos; porque isto é o dever de todo o homem</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smtClean="0">
                <a:latin typeface="Arial" pitchFamily="34" charset="0"/>
                <a:cs typeface="Arial" pitchFamily="34" charset="0"/>
              </a:rPr>
              <a:t>6.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NÃO devemos temer aquilo que o homem possa nos fazer, o que Satanás possa nos fazer ou o que as circunstâncias da vida possam-nos 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Mateus 10:28 </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E não temais os que matam o corpo e não podem matar a alma; temei antes aquele que pode fazer perecer no inferno a alma e o corpo</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a:latin typeface="Arial" pitchFamily="34" charset="0"/>
                <a:cs typeface="Arial" pitchFamily="34" charset="0"/>
              </a:rPr>
              <a:t>NÃO devemos temer aquilo que o homem possa nos fazer, o que Satanás possa nos fazer ou o que as circunstâncias da vida possam-nos </a:t>
            </a:r>
            <a:r>
              <a:rPr lang="pt-BR" sz="2200" b="1" dirty="0" smtClean="0">
                <a:latin typeface="Arial" pitchFamily="34" charset="0"/>
                <a:cs typeface="Arial" pitchFamily="34" charset="0"/>
              </a:rPr>
              <a:t>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Números  14:9</a:t>
            </a:r>
          </a:p>
          <a:p>
            <a:pPr marL="0" indent="0" algn="ctr">
              <a:buNone/>
            </a:pPr>
            <a:r>
              <a:rPr lang="pt-BR" sz="2200" b="1" dirty="0" smtClean="0">
                <a:latin typeface="Arial" pitchFamily="34" charset="0"/>
                <a:cs typeface="Arial" pitchFamily="34" charset="0"/>
              </a:rPr>
              <a:t>“</a:t>
            </a:r>
            <a:r>
              <a:rPr lang="pt-BR" sz="2200" b="1" i="1" dirty="0" err="1" smtClean="0">
                <a:latin typeface="Arial" pitchFamily="34" charset="0"/>
                <a:cs typeface="Arial" pitchFamily="34" charset="0"/>
              </a:rPr>
              <a:t>Tão-somente</a:t>
            </a:r>
            <a:r>
              <a:rPr lang="pt-BR" sz="2200" b="1" i="1" dirty="0" smtClean="0">
                <a:latin typeface="Arial" pitchFamily="34" charset="0"/>
                <a:cs typeface="Arial" pitchFamily="34" charset="0"/>
              </a:rPr>
              <a:t> não sejais rebeldes contra o SENHOR, e não temais o povo dessa terra, porquanto são eles nosso pão; retirou-se deles o seu amparo, e o SENHOR é conosco; não os temais</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smtClean="0">
                <a:latin typeface="Arial" pitchFamily="34" charset="0"/>
                <a:cs typeface="Arial" pitchFamily="34" charset="0"/>
              </a:rPr>
              <a:t>6.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a:latin typeface="Arial" pitchFamily="34" charset="0"/>
                <a:cs typeface="Arial" pitchFamily="34" charset="0"/>
              </a:rPr>
              <a:t>NÃO devemos temer aquilo que o homem possa nos fazer, o que Satanás possa nos fazer ou o que as circunstâncias da vida possam-nos </a:t>
            </a:r>
            <a:r>
              <a:rPr lang="pt-BR" sz="2200" b="1" dirty="0" smtClean="0">
                <a:latin typeface="Arial" pitchFamily="34" charset="0"/>
                <a:cs typeface="Arial" pitchFamily="34" charset="0"/>
              </a:rPr>
              <a:t>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Salmos 46:1-3  </a:t>
            </a:r>
          </a:p>
          <a:p>
            <a:pPr marL="0" indent="0" algn="ctr">
              <a:buNone/>
            </a:pPr>
            <a:r>
              <a:rPr lang="pt-BR" sz="2200" b="1" dirty="0" smtClean="0">
                <a:latin typeface="Arial" pitchFamily="34" charset="0"/>
                <a:cs typeface="Arial" pitchFamily="34" charset="0"/>
              </a:rPr>
              <a:t>“</a:t>
            </a:r>
            <a:r>
              <a:rPr lang="pt-BR" sz="2200" b="1" i="1" baseline="30000" dirty="0" smtClean="0">
                <a:latin typeface="Arial" pitchFamily="34" charset="0"/>
                <a:cs typeface="Arial" pitchFamily="34" charset="0"/>
              </a:rPr>
              <a:t>1</a:t>
            </a:r>
            <a:r>
              <a:rPr lang="pt-BR" sz="2200" b="1" i="1" dirty="0" smtClean="0">
                <a:latin typeface="Arial" pitchFamily="34" charset="0"/>
                <a:cs typeface="Arial" pitchFamily="34" charset="0"/>
              </a:rPr>
              <a:t>Deus é o nosso refúgio e fortaleza, socorro bem presente na angústia. </a:t>
            </a:r>
            <a:r>
              <a:rPr lang="pt-BR" sz="2200" b="1" i="1" baseline="30000" dirty="0" smtClean="0">
                <a:latin typeface="Arial" pitchFamily="34" charset="0"/>
                <a:cs typeface="Arial" pitchFamily="34" charset="0"/>
              </a:rPr>
              <a:t>2</a:t>
            </a:r>
            <a:r>
              <a:rPr lang="pt-BR" sz="2200" b="1" i="1" dirty="0" smtClean="0">
                <a:latin typeface="Arial" pitchFamily="34" charset="0"/>
                <a:cs typeface="Arial" pitchFamily="34" charset="0"/>
              </a:rPr>
              <a:t>Portanto não temeremos, ainda que a terra se mude, e ainda que os montes se transportem para o meio dos mares. </a:t>
            </a:r>
            <a:r>
              <a:rPr lang="pt-BR" sz="2200" b="1" i="1" baseline="30000" dirty="0" smtClean="0">
                <a:latin typeface="Arial" pitchFamily="34" charset="0"/>
                <a:cs typeface="Arial" pitchFamily="34" charset="0"/>
              </a:rPr>
              <a:t>3</a:t>
            </a:r>
            <a:r>
              <a:rPr lang="pt-BR" sz="2200" b="1" i="1" dirty="0" smtClean="0">
                <a:latin typeface="Arial" pitchFamily="34" charset="0"/>
                <a:cs typeface="Arial" pitchFamily="34" charset="0"/>
              </a:rPr>
              <a:t>Ainda que as águas rujam e se perturbem, ainda que os montes se abalem pela sua braveza. (</a:t>
            </a:r>
            <a:r>
              <a:rPr lang="pt-BR" sz="2200" b="1" i="1" dirty="0" err="1" smtClean="0">
                <a:latin typeface="Arial" pitchFamily="34" charset="0"/>
                <a:cs typeface="Arial" pitchFamily="34" charset="0"/>
              </a:rPr>
              <a:t>Selá</a:t>
            </a:r>
            <a:r>
              <a:rPr lang="pt-BR" sz="2200" b="1" i="1" dirty="0" smtClean="0">
                <a:latin typeface="Arial" pitchFamily="34" charset="0"/>
                <a:cs typeface="Arial" pitchFamily="34" charset="0"/>
              </a:rPr>
              <a:t>.)</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a:latin typeface="Arial" pitchFamily="34" charset="0"/>
                <a:cs typeface="Arial" pitchFamily="34" charset="0"/>
              </a:rPr>
              <a:t>NÃO devemos temer aquilo que o homem possa nos fazer, o que Satanás possa nos fazer ou o que as circunstâncias da vida possam-nos </a:t>
            </a:r>
            <a:r>
              <a:rPr lang="pt-BR" sz="2200" b="1" dirty="0" smtClean="0">
                <a:latin typeface="Arial" pitchFamily="34" charset="0"/>
                <a:cs typeface="Arial" pitchFamily="34" charset="0"/>
              </a:rPr>
              <a:t>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Provérbios 3:25-26</a:t>
            </a:r>
          </a:p>
          <a:p>
            <a:pPr marL="0" indent="0" algn="ctr">
              <a:buNone/>
            </a:pPr>
            <a:r>
              <a:rPr lang="pt-BR" sz="2200" b="1" dirty="0" smtClean="0">
                <a:latin typeface="Arial" pitchFamily="34" charset="0"/>
                <a:cs typeface="Arial" pitchFamily="34" charset="0"/>
              </a:rPr>
              <a:t>“</a:t>
            </a:r>
            <a:r>
              <a:rPr lang="pt-BR" sz="2200" b="1" i="1" baseline="30000" dirty="0" smtClean="0">
                <a:latin typeface="Arial" pitchFamily="34" charset="0"/>
                <a:cs typeface="Arial" pitchFamily="34" charset="0"/>
              </a:rPr>
              <a:t>25</a:t>
            </a:r>
            <a:r>
              <a:rPr lang="pt-BR" sz="2200" b="1" i="1" dirty="0" smtClean="0">
                <a:latin typeface="Arial" pitchFamily="34" charset="0"/>
                <a:cs typeface="Arial" pitchFamily="34" charset="0"/>
              </a:rPr>
              <a:t>Não temas o pavor repentino, nem a investida dos perversos quando vier. </a:t>
            </a:r>
            <a:r>
              <a:rPr lang="pt-BR" sz="2200" b="1" i="1" baseline="30000" dirty="0" smtClean="0">
                <a:latin typeface="Arial" pitchFamily="34" charset="0"/>
                <a:cs typeface="Arial" pitchFamily="34" charset="0"/>
              </a:rPr>
              <a:t>26</a:t>
            </a:r>
            <a:r>
              <a:rPr lang="pt-BR" sz="2200" b="1" i="1" dirty="0" smtClean="0">
                <a:latin typeface="Arial" pitchFamily="34" charset="0"/>
                <a:cs typeface="Arial" pitchFamily="34" charset="0"/>
              </a:rPr>
              <a:t>Porque o SENHOR será a tua esperança; guardará os teus pés de serem capturados</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smtClean="0">
                <a:latin typeface="Arial" pitchFamily="34" charset="0"/>
                <a:cs typeface="Arial" pitchFamily="34" charset="0"/>
              </a:rPr>
              <a:t>6.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a:latin typeface="Arial" pitchFamily="34" charset="0"/>
                <a:cs typeface="Arial" pitchFamily="34" charset="0"/>
              </a:rPr>
              <a:t>NÃO devemos temer aquilo que o homem possa nos fazer, o que Satanás possa nos fazer ou o que as circunstâncias da vida possam-nos </a:t>
            </a:r>
            <a:r>
              <a:rPr lang="pt-BR" sz="2200" b="1" dirty="0" smtClean="0">
                <a:latin typeface="Arial" pitchFamily="34" charset="0"/>
                <a:cs typeface="Arial" pitchFamily="34" charset="0"/>
              </a:rPr>
              <a:t>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Salmos 23:4</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Ainda que eu andasse pelo vale da sombra da morte, não temeria mal algum, porque tu estás comigo; a tua vara e o teu cajado me consolam</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323529" y="1970856"/>
          <a:ext cx="8424936" cy="276352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gridSpan="2">
                  <a:txBody>
                    <a:bodyPr/>
                    <a:lstStyle/>
                    <a:p>
                      <a:pPr algn="ctr"/>
                      <a:r>
                        <a:rPr lang="pt-BR" sz="1800" b="1" dirty="0" smtClean="0">
                          <a:latin typeface="Arial" pitchFamily="34" charset="0"/>
                          <a:cs typeface="Arial" pitchFamily="34" charset="0"/>
                        </a:rPr>
                        <a:t>ESPÍRITO</a:t>
                      </a:r>
                    </a:p>
                  </a:txBody>
                  <a:tcPr/>
                </a:tc>
                <a:tc hMerge="1">
                  <a:txBody>
                    <a:bodyPr/>
                    <a:lstStyle/>
                    <a:p>
                      <a:endParaRPr lang="en-US" sz="2000">
                        <a:latin typeface="Arial" pitchFamily="34" charset="0"/>
                        <a:cs typeface="Arial" pitchFamily="34" charset="0"/>
                      </a:endParaRPr>
                    </a:p>
                  </a:txBody>
                  <a:tcPr/>
                </a:tc>
                <a:tc>
                  <a:txBody>
                    <a:bodyPr/>
                    <a:lstStyle/>
                    <a:p>
                      <a:pPr>
                        <a:spcBef>
                          <a:spcPct val="20000"/>
                        </a:spcBef>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0"/>
                  </a:ext>
                </a:extLst>
              </a:tr>
              <a:tr h="3708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32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rowSpan="2">
                  <a:txBody>
                    <a:bodyPr/>
                    <a:lstStyle/>
                    <a:p>
                      <a:pPr algn="ctr"/>
                      <a:r>
                        <a:rPr lang="pt-BR" sz="1800" b="1" dirty="0" smtClean="0">
                          <a:latin typeface="Arial" pitchFamily="34" charset="0"/>
                          <a:cs typeface="Arial" pitchFamily="34" charset="0"/>
                        </a:rPr>
                        <a:t>EMOÇÃO</a:t>
                      </a: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Nos causa perder esperança.  </a:t>
                      </a:r>
                    </a:p>
                  </a:txBody>
                  <a:tcPr/>
                </a:tc>
                <a:extLst>
                  <a:ext uri="{0D108BD9-81ED-4DB2-BD59-A6C34878D82A}">
                    <a16:rowId xmlns="" xmlns:a16="http://schemas.microsoft.com/office/drawing/2014/main" val="10001"/>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Tira nossa alegria.  </a:t>
                      </a:r>
                    </a:p>
                  </a:txBody>
                  <a:tcPr/>
                </a:tc>
                <a:extLst>
                  <a:ext uri="{0D108BD9-81ED-4DB2-BD59-A6C34878D82A}">
                    <a16:rowId xmlns="" xmlns:a16="http://schemas.microsoft.com/office/drawing/2014/main" val="10002"/>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MENTAL</a:t>
                      </a:r>
                    </a:p>
                    <a:p>
                      <a:pPr algn="ctr"/>
                      <a:endParaRPr lang="en-US" sz="1800" b="1"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3"/>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VONTADE</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4"/>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5"/>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a:latin typeface="Arial" pitchFamily="34" charset="0"/>
                <a:cs typeface="Arial" pitchFamily="34" charset="0"/>
              </a:rPr>
              <a:t>NÃO devemos temer aquilo que o homem possa nos fazer, o que Satanás possa nos fazer ou o que as circunstâncias da vida possam-nos </a:t>
            </a:r>
            <a:r>
              <a:rPr lang="pt-BR" sz="2200" b="1" dirty="0" smtClean="0">
                <a:latin typeface="Arial" pitchFamily="34" charset="0"/>
                <a:cs typeface="Arial" pitchFamily="34" charset="0"/>
              </a:rPr>
              <a:t>fazer.</a:t>
            </a:r>
          </a:p>
          <a:p>
            <a:pPr marL="0" indent="0">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Salmos 56:11</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Em Deus tenho posto a minha confiança; não temerei o que me possa fazer o homem</a:t>
            </a:r>
            <a:r>
              <a:rPr lang="pt-BR" sz="2200" b="1" dirty="0" smtClean="0">
                <a:latin typeface="Arial" pitchFamily="34" charset="0"/>
                <a:cs typeface="Arial" pitchFamily="34" charset="0"/>
              </a:rPr>
              <a:t>.”</a:t>
            </a:r>
          </a:p>
          <a:p>
            <a:pPr marL="0" indent="0" algn="ctr">
              <a:buNone/>
            </a:pPr>
            <a:endParaRPr lang="pt-BR" sz="2200" b="1" dirty="0" smtClean="0">
              <a:latin typeface="Arial" pitchFamily="34" charset="0"/>
              <a:cs typeface="Arial" pitchFamily="34" charset="0"/>
            </a:endParaRPr>
          </a:p>
          <a:p>
            <a:pPr marL="0" indent="0" algn="ctr">
              <a:buNone/>
            </a:pPr>
            <a:r>
              <a:rPr lang="pt-BR" sz="2200" b="1" dirty="0" smtClean="0">
                <a:latin typeface="Arial" pitchFamily="34" charset="0"/>
                <a:cs typeface="Arial" pitchFamily="34" charset="0"/>
              </a:rPr>
              <a:t>Salmos 118:6</a:t>
            </a:r>
          </a:p>
          <a:p>
            <a:pPr marL="0"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O SENHOR está comigo; não temerei o que me pode fazer o homem</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581650"/>
          </a:xfrm>
        </p:spPr>
        <p:txBody>
          <a:bodyPr>
            <a:noAutofit/>
          </a:bodyPr>
          <a:lstStyle/>
          <a:p>
            <a:pPr marL="0" indent="0" algn="ctr">
              <a:buNone/>
            </a:pPr>
            <a:r>
              <a:rPr lang="pt-BR" sz="2200" b="1" dirty="0" smtClean="0">
                <a:latin typeface="Arial" pitchFamily="34" charset="0"/>
                <a:cs typeface="Arial" pitchFamily="34" charset="0"/>
              </a:rPr>
              <a:t>AÇÕES ANTES DE TER MEDO.</a:t>
            </a:r>
          </a:p>
          <a:p>
            <a:pPr marL="0" indent="0" algn="ctr">
              <a:buNone/>
            </a:pPr>
            <a:r>
              <a:rPr lang="pt-BR" sz="2200" b="1" dirty="0">
                <a:latin typeface="Arial" pitchFamily="34" charset="0"/>
                <a:cs typeface="Arial" pitchFamily="34" charset="0"/>
              </a:rPr>
              <a:t>6</a:t>
            </a:r>
            <a:r>
              <a:rPr lang="pt-BR" sz="2200" b="1" dirty="0" smtClean="0">
                <a:latin typeface="Arial" pitchFamily="34" charset="0"/>
                <a:cs typeface="Arial" pitchFamily="34" charset="0"/>
              </a:rPr>
              <a:t>.  Desenvolver o Temor do Senhor</a:t>
            </a:r>
          </a:p>
          <a:p>
            <a:pPr marL="0" indent="0" algn="ctr">
              <a:buNone/>
            </a:pPr>
            <a:endParaRPr lang="pt-BR" sz="2200" b="1" dirty="0" smtClean="0">
              <a:latin typeface="Arial" pitchFamily="34" charset="0"/>
              <a:cs typeface="Arial" pitchFamily="34" charset="0"/>
            </a:endParaRPr>
          </a:p>
          <a:p>
            <a:pPr marL="0" indent="0">
              <a:buNone/>
            </a:pPr>
            <a:r>
              <a:rPr lang="pt-BR" sz="2200" b="1" dirty="0" smtClean="0">
                <a:latin typeface="Arial" pitchFamily="34" charset="0"/>
                <a:cs typeface="Arial" pitchFamily="34" charset="0"/>
              </a:rPr>
              <a:t>Você não deve ficar ansioso, se preocupar ou ter medo, pois revela sua falta de confiança em Deus e o impede de ser espiritualmente frutífero e um bom testemunho de Deus.</a:t>
            </a:r>
          </a:p>
          <a:p>
            <a:pPr marL="0" indent="0" algn="ctr">
              <a:buNone/>
            </a:pP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837600" y="548680"/>
            <a:ext cx="998096" cy="648072"/>
            <a:chOff x="3707904" y="4030578"/>
            <a:chExt cx="1584176" cy="1066800"/>
          </a:xfrm>
        </p:grpSpPr>
        <p:pic>
          <p:nvPicPr>
            <p:cNvPr id="7" name="Picture 6" descr="58ae6e497ef48c37c718b0afa20207b7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4263752" y="4030578"/>
              <a:ext cx="1028328" cy="1028328"/>
            </a:xfrm>
            <a:prstGeom prst="rect">
              <a:avLst/>
            </a:prstGeom>
          </p:spPr>
        </p:pic>
        <p:pic>
          <p:nvPicPr>
            <p:cNvPr id="8" name="Picture 7" descr="fb94ecf0a9973eb02b5e0977130e23b3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3707904" y="4030578"/>
              <a:ext cx="1238250" cy="1066800"/>
            </a:xfrm>
            <a:prstGeom prst="rect">
              <a:avLst/>
            </a:prstGeom>
          </p:spPr>
        </p:pic>
      </p:gr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Ações Certas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0" indent="0" algn="ctr">
              <a:buNone/>
            </a:pPr>
            <a:r>
              <a:rPr lang="pt-BR" sz="2400" b="1" dirty="0" smtClean="0">
                <a:latin typeface="Arial" pitchFamily="34" charset="0"/>
                <a:cs typeface="Arial" pitchFamily="34" charset="0"/>
              </a:rPr>
              <a:t>AÇÕES ANTES DE TER MEDO.</a:t>
            </a:r>
          </a:p>
          <a:p>
            <a:pPr marL="457200" indent="-457200">
              <a:buAutoNum type="arabicPeriod"/>
            </a:pPr>
            <a:r>
              <a:rPr lang="pt-BR" sz="2400" b="1" dirty="0" smtClean="0">
                <a:latin typeface="Arial" pitchFamily="34" charset="0"/>
                <a:cs typeface="Arial" pitchFamily="34" charset="0"/>
              </a:rPr>
              <a:t>Pedir perdão pela falta de confiança e medo.</a:t>
            </a:r>
          </a:p>
          <a:p>
            <a:pPr marL="457200" indent="-457200">
              <a:buAutoNum type="arabicPeriod" startAt="2"/>
            </a:pPr>
            <a:r>
              <a:rPr lang="pt-BR" sz="2400" b="1" dirty="0" smtClean="0">
                <a:latin typeface="Arial" pitchFamily="34" charset="0"/>
                <a:cs typeface="Arial" pitchFamily="34" charset="0"/>
              </a:rPr>
              <a:t>Chegar a Jesus com mansidão e humildade.</a:t>
            </a:r>
          </a:p>
          <a:p>
            <a:pPr marL="457200" indent="-457200">
              <a:buNone/>
            </a:pPr>
            <a:r>
              <a:rPr lang="pt-BR" sz="2400" b="1" dirty="0" smtClean="0">
                <a:latin typeface="Arial" pitchFamily="34" charset="0"/>
                <a:cs typeface="Arial" pitchFamily="34" charset="0"/>
              </a:rPr>
              <a:t>3. 	Colocar Deus em primeiro lugar. </a:t>
            </a:r>
          </a:p>
          <a:p>
            <a:pPr marL="457200" indent="-457200">
              <a:buNone/>
            </a:pPr>
            <a:r>
              <a:rPr lang="pt-BR" sz="2400" b="1" dirty="0" smtClean="0">
                <a:latin typeface="Arial" pitchFamily="34" charset="0"/>
                <a:cs typeface="Arial" pitchFamily="34" charset="0"/>
              </a:rPr>
              <a:t>4.  	Focalize Sua Atenção em Cristo.</a:t>
            </a:r>
          </a:p>
          <a:p>
            <a:pPr marL="457200" indent="-457200">
              <a:buNone/>
            </a:pPr>
            <a:r>
              <a:rPr lang="pt-BR" sz="2400" b="1" dirty="0" smtClean="0">
                <a:latin typeface="Arial" pitchFamily="34" charset="0"/>
                <a:cs typeface="Arial" pitchFamily="34" charset="0"/>
              </a:rPr>
              <a:t>5. 	Desenvolver as Armas da Nossa Milícia</a:t>
            </a:r>
          </a:p>
          <a:p>
            <a:pPr marL="457200" indent="-457200">
              <a:buNone/>
            </a:pPr>
            <a:r>
              <a:rPr lang="pt-BR" sz="2400" b="1" dirty="0" smtClean="0">
                <a:latin typeface="Arial" pitchFamily="34" charset="0"/>
                <a:cs typeface="Arial" pitchFamily="34" charset="0"/>
              </a:rPr>
              <a:t>6.  	Desenvolver o Temor do Senhor</a:t>
            </a:r>
            <a:endParaRPr lang="pt-BR" sz="2400" dirty="0" smtClean="0">
              <a:latin typeface="Arial" pitchFamily="34" charset="0"/>
              <a:cs typeface="Arial" pitchFamily="34" charset="0"/>
            </a:endParaRPr>
          </a:p>
          <a:p>
            <a:pPr marL="514350" indent="-514350">
              <a:buFont typeface="+mj-lt"/>
              <a:buAutoNum type="arabicPeriod"/>
            </a:pPr>
            <a:endParaRPr lang="pt-BR" sz="2400" b="1"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321002"/>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pt-BR" sz="2200" b="1" dirty="0" smtClean="0">
                <a:latin typeface="Arial" pitchFamily="34" charset="0"/>
                <a:cs typeface="Arial" pitchFamily="34" charset="0"/>
              </a:rPr>
              <a:t>1.  Buscar a ajuda de Deus</a:t>
            </a:r>
          </a:p>
          <a:p>
            <a:pPr marL="0" lvl="1" indent="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No momento que perceber que o medo está chegando em sua vida, eleve os seus pensamentos a Deus! Use os seguintes elementos de acordo com a sua necessidade.</a:t>
            </a:r>
          </a:p>
          <a:p>
            <a:pPr marL="0" lvl="1" indent="0">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“Oh Deus, eu necessito de sua ajuda para reagir corretamente. Perdoa-me a falta de </a:t>
            </a:r>
            <a:r>
              <a:rPr lang="pt-BR" sz="2200" b="1" i="1" u="sng" dirty="0" smtClean="0">
                <a:latin typeface="Arial" pitchFamily="34" charset="0"/>
                <a:cs typeface="Arial" pitchFamily="34" charset="0"/>
              </a:rPr>
              <a:t>fé</a:t>
            </a:r>
            <a:r>
              <a:rPr lang="pt-BR" sz="2200" b="1" dirty="0" smtClean="0">
                <a:latin typeface="Arial" pitchFamily="34" charset="0"/>
                <a:cs typeface="Arial" pitchFamily="34" charset="0"/>
              </a:rPr>
              <a:t>. Obrigado por mais esta oportunidade de melhorar e ficar mais como você. Ajuda-me a não ouvir a voz de Satanás, pois a tua Palavra diz: ‘Não estejais inquietos por coisa alguma’. Mostre-me o que eu devo fazer e eu vou tentar fazer.”</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pt-BR" sz="2200" b="1" dirty="0" smtClean="0">
                <a:latin typeface="Arial" pitchFamily="34" charset="0"/>
                <a:cs typeface="Arial" pitchFamily="34" charset="0"/>
              </a:rPr>
              <a:t>1.  Buscar a ajuda de Deus</a:t>
            </a:r>
          </a:p>
          <a:p>
            <a:pPr marL="0" lvl="1" indent="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Quando os pensamentos pecaminosos (relacionados especialmente ao medo e a preocupação) lhe vem </a:t>
            </a:r>
            <a:r>
              <a:rPr lang="pt-BR" sz="2200" b="1" dirty="0">
                <a:latin typeface="Arial" pitchFamily="34" charset="0"/>
                <a:cs typeface="Arial" pitchFamily="34" charset="0"/>
              </a:rPr>
              <a:t>à</a:t>
            </a:r>
            <a:r>
              <a:rPr lang="pt-BR" sz="2200" b="1" dirty="0" smtClean="0">
                <a:latin typeface="Arial" pitchFamily="34" charset="0"/>
                <a:cs typeface="Arial" pitchFamily="34" charset="0"/>
              </a:rPr>
              <a:t> mente em circunstancias imprevistas, confesse-os ao Senhor.</a:t>
            </a:r>
          </a:p>
          <a:p>
            <a:pPr marL="0" lvl="1" indent="0">
              <a:buNone/>
            </a:pPr>
            <a:endParaRPr lang="pt-BR" sz="22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1 João 1:9</a:t>
            </a:r>
          </a:p>
          <a:p>
            <a:pPr marL="0" lvl="1"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Se confessarmos os nossos pecados, ele é fiel e justo para nos perdoar os pecados, e nos purificar de toda a injustiça</a:t>
            </a:r>
            <a:r>
              <a:rPr lang="pt-BR" sz="2200" b="1" dirty="0" smtClean="0">
                <a:latin typeface="Arial" pitchFamily="34" charset="0"/>
                <a:cs typeface="Arial" pitchFamily="34" charset="0"/>
              </a:rPr>
              <a:t>. </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pt-BR" sz="2200" b="1" dirty="0" smtClean="0">
                <a:latin typeface="Arial" pitchFamily="34" charset="0"/>
                <a:cs typeface="Arial" pitchFamily="34" charset="0"/>
              </a:rPr>
              <a:t>2.  Procurar a Vontade de Deus</a:t>
            </a:r>
          </a:p>
          <a:p>
            <a:pPr marL="0" lvl="1" indent="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Levante os seus pensamentos a Deus procurando saber o que deve fazer. Pergunte qual é a maneira certa para enfrentar esta situação.</a:t>
            </a: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pt-BR" sz="2200" b="1" dirty="0" smtClean="0">
                <a:latin typeface="Arial" pitchFamily="34" charset="0"/>
                <a:cs typeface="Arial" pitchFamily="34" charset="0"/>
              </a:rPr>
              <a:t>3.  Procurar o escape</a:t>
            </a:r>
          </a:p>
          <a:p>
            <a:pPr marL="0" lvl="1" indent="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Não esqueça a promessa de Deus:</a:t>
            </a:r>
          </a:p>
          <a:p>
            <a:pPr marL="0" lvl="1" indent="0" algn="ctr">
              <a:buNone/>
            </a:pPr>
            <a:endParaRPr lang="pt-BR" sz="22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1 Coríntios 10:13</a:t>
            </a:r>
          </a:p>
          <a:p>
            <a:pPr marL="0" lvl="1"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Não veio sobre vós tentação senão humana; mas fiel é Deus, que não vos deixará tentar acima do que podeis, antes com a tentação dará também o escape, para que a possais suportar</a:t>
            </a:r>
            <a:r>
              <a:rPr lang="pt-BR" sz="2200" b="1" dirty="0" smtClean="0">
                <a:latin typeface="Arial" pitchFamily="34" charset="0"/>
                <a:cs typeface="Arial" pitchFamily="34" charset="0"/>
              </a:rPr>
              <a:t>.”</a:t>
            </a:r>
          </a:p>
          <a:p>
            <a:pPr marL="0" lvl="1" indent="0">
              <a:buNone/>
            </a:pPr>
            <a:r>
              <a:rPr lang="pt-BR" sz="2200" b="1" dirty="0" smtClean="0">
                <a:latin typeface="Arial" pitchFamily="34" charset="0"/>
                <a:cs typeface="Arial" pitchFamily="34" charset="0"/>
              </a:rPr>
              <a:t> </a:t>
            </a:r>
          </a:p>
          <a:p>
            <a:pPr marL="0" lvl="1" indent="0">
              <a:buNone/>
            </a:pPr>
            <a:r>
              <a:rPr lang="pt-BR" sz="2200" b="1" dirty="0" smtClean="0">
                <a:latin typeface="Arial" pitchFamily="34" charset="0"/>
                <a:cs typeface="Arial" pitchFamily="34" charset="0"/>
              </a:rPr>
              <a:t> </a:t>
            </a:r>
          </a:p>
          <a:p>
            <a:pPr marL="0" lvl="1" indent="0">
              <a:buNone/>
            </a:pPr>
            <a:endParaRPr lang="pt-BR" sz="2200" b="1" dirty="0" smtClean="0">
              <a:latin typeface="Arial" pitchFamily="34" charset="0"/>
              <a:cs typeface="Arial" pitchFamily="34" charset="0"/>
            </a:endParaRPr>
          </a:p>
          <a:p>
            <a:pPr marL="0" lvl="1"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pt-BR" sz="2200" b="1" dirty="0" smtClean="0">
                <a:latin typeface="Arial" pitchFamily="34" charset="0"/>
                <a:cs typeface="Arial" pitchFamily="34" charset="0"/>
              </a:rPr>
              <a:t>3.  Procurar o escape</a:t>
            </a:r>
          </a:p>
          <a:p>
            <a:pPr marL="0" lvl="1" indent="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Muitas vezes isso acompanha os passos um e dois. O escape do medo vem em várias maneiras:</a:t>
            </a:r>
          </a:p>
          <a:p>
            <a:pPr marL="0" lvl="1" indent="0">
              <a:buNone/>
            </a:pPr>
            <a:endParaRPr lang="pt-BR" sz="2200" b="1" dirty="0" smtClean="0">
              <a:latin typeface="Arial" pitchFamily="34" charset="0"/>
              <a:cs typeface="Arial" pitchFamily="34" charset="0"/>
            </a:endParaRPr>
          </a:p>
          <a:p>
            <a:pPr marL="357188" lvl="1" indent="-357188">
              <a:buFont typeface="Wingdings" pitchFamily="2" charset="2"/>
              <a:buChar char="Ø"/>
            </a:pPr>
            <a:r>
              <a:rPr lang="pt-BR" sz="2200" b="1" dirty="0" smtClean="0">
                <a:latin typeface="Arial" pitchFamily="34" charset="0"/>
                <a:cs typeface="Arial" pitchFamily="34" charset="0"/>
              </a:rPr>
              <a:t>Oração</a:t>
            </a:r>
          </a:p>
          <a:p>
            <a:pPr marL="357188" lvl="1" indent="-357188">
              <a:buFont typeface="Wingdings" pitchFamily="2" charset="2"/>
              <a:buChar char="Ø"/>
            </a:pPr>
            <a:r>
              <a:rPr lang="pt-BR" sz="2200" b="1" dirty="0" smtClean="0">
                <a:latin typeface="Arial" pitchFamily="34" charset="0"/>
                <a:cs typeface="Arial" pitchFamily="34" charset="0"/>
              </a:rPr>
              <a:t>Pensamento Certo Baseado na Bíblia</a:t>
            </a:r>
          </a:p>
          <a:p>
            <a:pPr marL="357188" lvl="1" indent="-357188">
              <a:buFont typeface="Wingdings" pitchFamily="2" charset="2"/>
              <a:buChar char="Ø"/>
            </a:pPr>
            <a:r>
              <a:rPr lang="pt-BR" sz="2200" b="1" dirty="0" smtClean="0">
                <a:latin typeface="Arial" pitchFamily="34" charset="0"/>
                <a:cs typeface="Arial" pitchFamily="34" charset="0"/>
              </a:rPr>
              <a:t>Submissão a vontade de Deus</a:t>
            </a:r>
          </a:p>
          <a:p>
            <a:pPr marL="357188" lvl="1" indent="-357188">
              <a:buFont typeface="Wingdings" pitchFamily="2" charset="2"/>
              <a:buChar char="Ø"/>
            </a:pPr>
            <a:r>
              <a:rPr lang="pt-BR" sz="2200" b="1" dirty="0" smtClean="0">
                <a:latin typeface="Arial" pitchFamily="34" charset="0"/>
                <a:cs typeface="Arial" pitchFamily="34" charset="0"/>
              </a:rPr>
              <a:t>Aceitação do desafio.</a:t>
            </a:r>
          </a:p>
          <a:p>
            <a:pPr marL="0" lvl="1" indent="0">
              <a:buNone/>
            </a:pPr>
            <a:endParaRPr lang="pt-BR" sz="2200" b="1" dirty="0" smtClean="0">
              <a:latin typeface="Arial" pitchFamily="34" charset="0"/>
              <a:cs typeface="Arial" pitchFamily="34" charset="0"/>
            </a:endParaRPr>
          </a:p>
          <a:p>
            <a:pPr marL="0" lvl="1"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en-US" sz="2200" b="1" dirty="0" smtClean="0">
                <a:latin typeface="Arial" pitchFamily="34" charset="0"/>
                <a:cs typeface="Arial" pitchFamily="34" charset="0"/>
              </a:rPr>
              <a:t>4. </a:t>
            </a:r>
            <a:r>
              <a:rPr lang="pt-BR" sz="2200" b="1" dirty="0" smtClean="0">
                <a:latin typeface="Arial" pitchFamily="34" charset="0"/>
                <a:cs typeface="Arial" pitchFamily="34" charset="0"/>
              </a:rPr>
              <a:t>Focalize sua energia para fazer o certo e enfrentar seus medos.</a:t>
            </a:r>
          </a:p>
          <a:p>
            <a:pPr marL="0" lvl="1" indent="0" algn="ctr">
              <a:buNone/>
            </a:pPr>
            <a:endParaRPr lang="pt-BR" sz="9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Em todas as circunstancias da vida, você pode escolher entre seguir o caminho de Satanás (confiar em suas mentiras e sua sabedoria natural) ou seguir o caminho de Deus (confiar em Deus e em Sua sabedoria). Enfrente seus medos com a ajuda de Deus.</a:t>
            </a:r>
          </a:p>
          <a:p>
            <a:pPr marL="0" lvl="1" indent="0">
              <a:buNone/>
            </a:pPr>
            <a:endParaRPr lang="pt-BR" sz="9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Diga a verdade sobre Deus e o que Ele tem dito sobre esta circunstância. Substitua seus "pensamentos negativos" de ansiedade com pensamentos positivos a respeito de Deus e do Seu amor e cuidado.  Então, focalize sua atenção e energia em cumprir suas responsabilidades do presente.</a:t>
            </a:r>
          </a:p>
          <a:p>
            <a:pPr marL="0" lvl="1" indent="0">
              <a:buNone/>
            </a:pPr>
            <a:endParaRPr lang="pt-BR" sz="2200" b="1" dirty="0" smtClean="0">
              <a:latin typeface="Arial" pitchFamily="34" charset="0"/>
              <a:cs typeface="Arial" pitchFamily="34" charset="0"/>
            </a:endParaRPr>
          </a:p>
          <a:p>
            <a:pPr marL="0" lvl="1" indent="0">
              <a:buNone/>
            </a:pPr>
            <a:endParaRPr lang="pt-BR" sz="2200" b="1" dirty="0" smtClean="0">
              <a:latin typeface="Arial" pitchFamily="34" charset="0"/>
              <a:cs typeface="Arial" pitchFamily="34" charset="0"/>
            </a:endParaRPr>
          </a:p>
          <a:p>
            <a:pPr marL="0" lvl="1" indent="0">
              <a:buNone/>
            </a:pPr>
            <a:endParaRPr lang="en-US"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en-US" sz="2200" b="1" dirty="0" smtClean="0">
                <a:latin typeface="Arial" pitchFamily="34" charset="0"/>
                <a:cs typeface="Arial" pitchFamily="34" charset="0"/>
              </a:rPr>
              <a:t>4. </a:t>
            </a:r>
            <a:r>
              <a:rPr lang="pt-BR" sz="2200" b="1" dirty="0" smtClean="0">
                <a:latin typeface="Arial" pitchFamily="34" charset="0"/>
                <a:cs typeface="Arial" pitchFamily="34" charset="0"/>
              </a:rPr>
              <a:t>Focalize sua energia para fazer o certo e enfrentar seus medos.</a:t>
            </a:r>
          </a:p>
          <a:p>
            <a:pPr marL="0" lvl="1" indent="0" algn="ctr">
              <a:buNone/>
            </a:pPr>
            <a:endParaRPr lang="pt-BR" sz="9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Cumprir suas responsabilidades com a ajuda de Deus, não importa como você se sente. Pergunte a si mesmo: "O que eu estaria fazendo agora se eu não estivesse com tanto medo?” Entregue-se a Deus para fazer a Sua vontade agora. Em seguida, fazer o que você deve estar fazendo agora. Lembre-se, "</a:t>
            </a:r>
            <a:r>
              <a:rPr lang="pt-BR" sz="2200" b="1" i="1" dirty="0" smtClean="0">
                <a:latin typeface="Arial" pitchFamily="34" charset="0"/>
                <a:cs typeface="Arial" pitchFamily="34" charset="0"/>
              </a:rPr>
              <a:t>Aquele, pois, que sabe fazer o bem e não o faz, comete pecado</a:t>
            </a:r>
            <a:r>
              <a:rPr lang="pt-BR" sz="2200" b="1" dirty="0" smtClean="0">
                <a:latin typeface="Arial" pitchFamily="34" charset="0"/>
                <a:cs typeface="Arial" pitchFamily="34" charset="0"/>
              </a:rPr>
              <a:t>." (Tiago 4:17).</a:t>
            </a:r>
          </a:p>
          <a:p>
            <a:pPr marL="0" lvl="1" indent="0">
              <a:buNone/>
            </a:pPr>
            <a:endParaRPr lang="pt-BR" sz="9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Claro que isso é difícil, mas não há outra saída a não ser enfrentar o seu medo e cumprir sua responsabilidade com a ajuda do grande Deus. Ele prometeu estar com você em tempos difíceis.</a:t>
            </a:r>
          </a:p>
          <a:p>
            <a:pPr marL="0" lvl="1" indent="0">
              <a:buNone/>
            </a:pPr>
            <a:endParaRPr lang="en-US"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6828539"/>
              </p:ext>
            </p:extLst>
          </p:nvPr>
        </p:nvGraphicFramePr>
        <p:xfrm>
          <a:off x="323529" y="1970856"/>
          <a:ext cx="8424936" cy="350520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gridSpan="2">
                  <a:txBody>
                    <a:bodyPr/>
                    <a:lstStyle/>
                    <a:p>
                      <a:pPr algn="ctr"/>
                      <a:r>
                        <a:rPr lang="pt-BR" sz="1800" b="1" dirty="0" smtClean="0">
                          <a:latin typeface="Arial" pitchFamily="34" charset="0"/>
                          <a:cs typeface="Arial" pitchFamily="34" charset="0"/>
                        </a:rPr>
                        <a:t>ESPÍRITO</a:t>
                      </a:r>
                      <a:endParaRPr lang="en-US" sz="1800" b="1" dirty="0">
                        <a:latin typeface="Arial" pitchFamily="34" charset="0"/>
                        <a:cs typeface="Arial" pitchFamily="34" charset="0"/>
                      </a:endParaRPr>
                    </a:p>
                  </a:txBody>
                  <a:tcPr/>
                </a:tc>
                <a:tc hMerge="1">
                  <a:txBody>
                    <a:bodyPr/>
                    <a:lstStyle/>
                    <a:p>
                      <a:endParaRPr lang="en-US" sz="2000">
                        <a:latin typeface="Arial" pitchFamily="34" charset="0"/>
                        <a:cs typeface="Arial" pitchFamily="34" charset="0"/>
                      </a:endParaRPr>
                    </a:p>
                  </a:txBody>
                  <a:tcPr/>
                </a:tc>
                <a:tc>
                  <a:txBody>
                    <a:bodyPr/>
                    <a:lstStyle/>
                    <a:p>
                      <a:pPr>
                        <a:spcBef>
                          <a:spcPct val="20000"/>
                        </a:spcBef>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0"/>
                  </a:ext>
                </a:extLst>
              </a:tr>
              <a:tr h="370840">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32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EMOÇÃO</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1"/>
                  </a:ext>
                </a:extLst>
              </a:tr>
              <a:tr h="370840">
                <a:tc vMerge="1">
                  <a:txBody>
                    <a:bodyPr/>
                    <a:lstStyle/>
                    <a:p>
                      <a:endParaRPr lang="en-US" sz="2000" dirty="0">
                        <a:latin typeface="Arial" pitchFamily="34" charset="0"/>
                        <a:cs typeface="Arial" pitchFamily="34" charset="0"/>
                      </a:endParaRPr>
                    </a:p>
                  </a:txBody>
                  <a:tcPr/>
                </a:tc>
                <a:tc rowSpan="4">
                  <a:txBody>
                    <a:bodyPr/>
                    <a:lstStyle/>
                    <a:p>
                      <a:pPr algn="ctr"/>
                      <a:endParaRPr lang="pt-BR" sz="2400" b="1" dirty="0" smtClean="0">
                        <a:latin typeface="Arial" pitchFamily="34" charset="0"/>
                        <a:cs typeface="Arial" pitchFamily="34" charset="0"/>
                      </a:endParaRPr>
                    </a:p>
                    <a:p>
                      <a:pPr algn="ctr"/>
                      <a:r>
                        <a:rPr lang="pt-BR" sz="1800" b="1" dirty="0" smtClean="0">
                          <a:latin typeface="Arial" pitchFamily="34" charset="0"/>
                          <a:cs typeface="Arial" pitchFamily="34" charset="0"/>
                        </a:rPr>
                        <a:t>MENTAL</a:t>
                      </a:r>
                      <a:endParaRPr lang="en-US" sz="1800" b="1" dirty="0">
                        <a:latin typeface="Arial" pitchFamily="34" charset="0"/>
                        <a:cs typeface="Arial" pitchFamily="34" charset="0"/>
                      </a:endParaRPr>
                    </a:p>
                  </a:txBody>
                  <a:tcPr/>
                </a:tc>
                <a:tc>
                  <a:txBody>
                    <a:bodyPr/>
                    <a:lstStyle/>
                    <a:p>
                      <a:pPr marL="342900" indent="-342900">
                        <a:spcBef>
                          <a:spcPct val="20000"/>
                        </a:spcBef>
                        <a:defRPr/>
                      </a:pPr>
                      <a:r>
                        <a:rPr lang="pt-BR" sz="1800" b="1" dirty="0" smtClean="0">
                          <a:latin typeface="Arial" pitchFamily="34" charset="0"/>
                          <a:cs typeface="Arial" pitchFamily="34" charset="0"/>
                        </a:rPr>
                        <a:t>Dificuldade em</a:t>
                      </a:r>
                      <a:r>
                        <a:rPr lang="pt-BR" sz="1800" b="1" baseline="0" dirty="0" smtClean="0">
                          <a:latin typeface="Arial" pitchFamily="34" charset="0"/>
                          <a:cs typeface="Arial" pitchFamily="34" charset="0"/>
                        </a:rPr>
                        <a:t> tomar</a:t>
                      </a:r>
                      <a:r>
                        <a:rPr lang="pt-BR" sz="1800" b="1" dirty="0" smtClean="0">
                          <a:latin typeface="Arial" pitchFamily="34" charset="0"/>
                          <a:cs typeface="Arial" pitchFamily="34" charset="0"/>
                        </a:rPr>
                        <a:t> decisões.   </a:t>
                      </a:r>
                    </a:p>
                  </a:txBody>
                  <a:tcPr/>
                </a:tc>
                <a:extLst>
                  <a:ext uri="{0D108BD9-81ED-4DB2-BD59-A6C34878D82A}">
                    <a16:rowId xmlns="" xmlns:a16="http://schemas.microsoft.com/office/drawing/2014/main" val="10002"/>
                  </a:ext>
                </a:extLst>
              </a:tr>
              <a:tr h="370840">
                <a:tc vMerge="1">
                  <a:txBody>
                    <a:bodyPr/>
                    <a:lstStyle/>
                    <a:p>
                      <a:endParaRPr lang="pt-BR"/>
                    </a:p>
                  </a:txBody>
                  <a:tcPr/>
                </a:tc>
                <a:tc vMerge="1">
                  <a:txBody>
                    <a:bodyPr/>
                    <a:lstStyle/>
                    <a:p>
                      <a:endParaRPr lang="pt-BR"/>
                    </a:p>
                  </a:txBody>
                  <a:tcPr/>
                </a:tc>
                <a:tc>
                  <a:txBody>
                    <a:bodyPr/>
                    <a:lstStyle/>
                    <a:p>
                      <a:pPr marL="342900" indent="-342900">
                        <a:spcBef>
                          <a:spcPct val="20000"/>
                        </a:spcBef>
                        <a:defRPr/>
                      </a:pPr>
                      <a:r>
                        <a:rPr lang="pt-BR" sz="1800" b="1" dirty="0" smtClean="0">
                          <a:latin typeface="Arial" pitchFamily="34" charset="0"/>
                          <a:cs typeface="Arial" pitchFamily="34" charset="0"/>
                        </a:rPr>
                        <a:t>Criar dúvidas.</a:t>
                      </a:r>
                    </a:p>
                  </a:txBody>
                  <a:tcPr/>
                </a:tc>
                <a:extLst>
                  <a:ext uri="{0D108BD9-81ED-4DB2-BD59-A6C34878D82A}">
                    <a16:rowId xmlns="" xmlns:a16="http://schemas.microsoft.com/office/drawing/2014/main" val="10003"/>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285750" indent="-285750">
                        <a:spcBef>
                          <a:spcPct val="20000"/>
                        </a:spcBef>
                      </a:pPr>
                      <a:r>
                        <a:rPr kumimoji="0" lang="pt-BR" sz="1800" b="1" i="0" u="none" strike="noStrike" kern="1200" cap="none" spc="0" normalizeH="0" baseline="0" noProof="0" dirty="0" smtClean="0">
                          <a:ln>
                            <a:noFill/>
                          </a:ln>
                          <a:effectLst/>
                          <a:uLnTx/>
                          <a:uFillTx/>
                          <a:latin typeface="Arial" pitchFamily="34" charset="0"/>
                          <a:cs typeface="Arial" pitchFamily="34" charset="0"/>
                        </a:rPr>
                        <a:t>Dificuldade em concentrar</a:t>
                      </a:r>
                      <a:endParaRPr lang="en-US" sz="1800" b="1" dirty="0">
                        <a:latin typeface="Arial" pitchFamily="34" charset="0"/>
                        <a:cs typeface="Arial" pitchFamily="34" charset="0"/>
                      </a:endParaRPr>
                    </a:p>
                  </a:txBody>
                  <a:tcPr/>
                </a:tc>
                <a:extLst>
                  <a:ext uri="{0D108BD9-81ED-4DB2-BD59-A6C34878D82A}">
                    <a16:rowId xmlns="" xmlns:a16="http://schemas.microsoft.com/office/drawing/2014/main" val="10004"/>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285750" indent="-285750">
                        <a:spcBef>
                          <a:spcPct val="20000"/>
                        </a:spcBef>
                      </a:pPr>
                      <a:r>
                        <a:rPr lang="pt-BR" sz="1800" b="1" dirty="0" smtClean="0">
                          <a:latin typeface="Arial" pitchFamily="34" charset="0"/>
                          <a:cs typeface="Arial" pitchFamily="34" charset="0"/>
                        </a:rPr>
                        <a:t>São fixados sobre uma mudança no futuro. </a:t>
                      </a:r>
                      <a:endParaRPr lang="en-US" sz="1800" b="1" dirty="0">
                        <a:latin typeface="Arial" pitchFamily="34" charset="0"/>
                        <a:cs typeface="Arial" pitchFamily="34" charset="0"/>
                      </a:endParaRPr>
                    </a:p>
                  </a:txBody>
                  <a:tcPr/>
                </a:tc>
                <a:extLst>
                  <a:ext uri="{0D108BD9-81ED-4DB2-BD59-A6C34878D82A}">
                    <a16:rowId xmlns="" xmlns:a16="http://schemas.microsoft.com/office/drawing/2014/main" val="10005"/>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VONTADE</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6"/>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en-US" sz="2200" b="1" dirty="0" smtClean="0">
                <a:latin typeface="Arial" pitchFamily="34" charset="0"/>
                <a:cs typeface="Arial" pitchFamily="34" charset="0"/>
              </a:rPr>
              <a:t>4. </a:t>
            </a:r>
            <a:r>
              <a:rPr lang="pt-BR" sz="2200" b="1" dirty="0" smtClean="0">
                <a:latin typeface="Arial" pitchFamily="34" charset="0"/>
                <a:cs typeface="Arial" pitchFamily="34" charset="0"/>
              </a:rPr>
              <a:t>Focalize sua energia para fazer o certo e enfrentar seus medos.</a:t>
            </a:r>
          </a:p>
          <a:p>
            <a:pPr marL="0" lvl="1" indent="0" algn="ctr">
              <a:buNone/>
            </a:pPr>
            <a:r>
              <a:rPr lang="pt-BR" sz="900" b="1" dirty="0" smtClean="0">
                <a:latin typeface="Arial" pitchFamily="34" charset="0"/>
                <a:cs typeface="Arial" pitchFamily="34" charset="0"/>
              </a:rPr>
              <a:t/>
            </a:r>
            <a:br>
              <a:rPr lang="pt-BR" sz="900" b="1" dirty="0" smtClean="0">
                <a:latin typeface="Arial" pitchFamily="34" charset="0"/>
                <a:cs typeface="Arial" pitchFamily="34" charset="0"/>
              </a:rPr>
            </a:br>
            <a:r>
              <a:rPr lang="pt-BR" sz="2200" b="1" dirty="0" smtClean="0">
                <a:latin typeface="Arial" pitchFamily="34" charset="0"/>
                <a:cs typeface="Arial" pitchFamily="34" charset="0"/>
              </a:rPr>
              <a:t>Ouvir Suas palavras para você:</a:t>
            </a:r>
          </a:p>
          <a:p>
            <a:pPr marL="0" lvl="1" indent="0">
              <a:buNone/>
            </a:pPr>
            <a:endParaRPr lang="pt-BR" sz="9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Isaias 43:2-5a </a:t>
            </a:r>
          </a:p>
          <a:p>
            <a:pPr marL="0" lvl="1" indent="0" algn="ctr">
              <a:buNone/>
            </a:pPr>
            <a:r>
              <a:rPr lang="pt-BR" sz="2200" b="1" dirty="0" smtClean="0">
                <a:latin typeface="Arial" pitchFamily="34" charset="0"/>
                <a:cs typeface="Arial" pitchFamily="34" charset="0"/>
              </a:rPr>
              <a:t>“</a:t>
            </a:r>
            <a:r>
              <a:rPr lang="pt-BR" sz="2200" b="1" i="1" baseline="30000" dirty="0" smtClean="0">
                <a:latin typeface="Arial" pitchFamily="34" charset="0"/>
                <a:cs typeface="Arial" pitchFamily="34" charset="0"/>
              </a:rPr>
              <a:t>2</a:t>
            </a:r>
            <a:r>
              <a:rPr lang="pt-BR" sz="2200" b="1" i="1" dirty="0" smtClean="0">
                <a:latin typeface="Arial" pitchFamily="34" charset="0"/>
                <a:cs typeface="Arial" pitchFamily="34" charset="0"/>
              </a:rPr>
              <a:t>Quando passares pelas águas estarei contigo, e quando pelos rios, eles não te submergirão; quando passares pelo fogo, não te queimarás, nem a chama arderá em ti. </a:t>
            </a:r>
            <a:r>
              <a:rPr lang="pt-BR" sz="2200" b="1" i="1" baseline="30000" dirty="0" smtClean="0">
                <a:latin typeface="Arial" pitchFamily="34" charset="0"/>
                <a:cs typeface="Arial" pitchFamily="34" charset="0"/>
              </a:rPr>
              <a:t>3</a:t>
            </a:r>
            <a:r>
              <a:rPr lang="pt-BR" sz="2200" b="1" i="1" dirty="0" smtClean="0">
                <a:latin typeface="Arial" pitchFamily="34" charset="0"/>
                <a:cs typeface="Arial" pitchFamily="34" charset="0"/>
              </a:rPr>
              <a:t>Porque eu sou o SENHOR teu Deus, o Santo de Israel, o teu Salvador; dei o Egito por teu resgate, a Etiópia e a </a:t>
            </a:r>
            <a:r>
              <a:rPr lang="pt-BR" sz="2200" b="1" i="1" dirty="0" err="1" smtClean="0">
                <a:latin typeface="Arial" pitchFamily="34" charset="0"/>
                <a:cs typeface="Arial" pitchFamily="34" charset="0"/>
              </a:rPr>
              <a:t>Seba</a:t>
            </a:r>
            <a:r>
              <a:rPr lang="pt-BR" sz="2200" b="1" i="1" dirty="0" smtClean="0">
                <a:latin typeface="Arial" pitchFamily="34" charset="0"/>
                <a:cs typeface="Arial" pitchFamily="34" charset="0"/>
              </a:rPr>
              <a:t> em teu lugar. </a:t>
            </a:r>
            <a:r>
              <a:rPr lang="pt-BR" sz="2200" b="1" i="1" baseline="30000" dirty="0" smtClean="0">
                <a:latin typeface="Arial" pitchFamily="34" charset="0"/>
                <a:cs typeface="Arial" pitchFamily="34" charset="0"/>
              </a:rPr>
              <a:t>4</a:t>
            </a:r>
            <a:r>
              <a:rPr lang="pt-BR" sz="2200" b="1" i="1" dirty="0" smtClean="0">
                <a:latin typeface="Arial" pitchFamily="34" charset="0"/>
                <a:cs typeface="Arial" pitchFamily="34" charset="0"/>
              </a:rPr>
              <a:t>Visto que foste precioso aos meus olhos, também foste honrado, e eu te amei, assim dei os homens por ti, e os povos pela tua vida. </a:t>
            </a:r>
            <a:r>
              <a:rPr lang="pt-BR" sz="2200" b="1" i="1" baseline="30000" dirty="0" smtClean="0">
                <a:latin typeface="Arial" pitchFamily="34" charset="0"/>
                <a:cs typeface="Arial" pitchFamily="34" charset="0"/>
              </a:rPr>
              <a:t>5</a:t>
            </a:r>
            <a:r>
              <a:rPr lang="pt-BR" sz="2200" b="1" i="1" dirty="0" smtClean="0">
                <a:latin typeface="Arial" pitchFamily="34" charset="0"/>
                <a:cs typeface="Arial" pitchFamily="34" charset="0"/>
              </a:rPr>
              <a:t>Não temas, pois, porque estou contigo;</a:t>
            </a:r>
            <a:r>
              <a:rPr lang="pt-BR" sz="2200" b="1" dirty="0" smtClean="0">
                <a:latin typeface="Arial" pitchFamily="34" charset="0"/>
                <a:cs typeface="Arial" pitchFamily="34" charset="0"/>
              </a:rPr>
              <a:t>”</a:t>
            </a:r>
          </a:p>
          <a:p>
            <a:pPr marL="0" lvl="1" indent="0">
              <a:buNone/>
            </a:pPr>
            <a:endParaRPr lang="en-US"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7" name="Picture 6"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8" name="Picture 7"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4525963"/>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0" lvl="1" indent="0" algn="ctr">
              <a:buNone/>
            </a:pPr>
            <a:r>
              <a:rPr lang="en-US" sz="2200" b="1" dirty="0" smtClean="0">
                <a:latin typeface="Arial" pitchFamily="34" charset="0"/>
                <a:cs typeface="Arial" pitchFamily="34" charset="0"/>
              </a:rPr>
              <a:t>4. </a:t>
            </a:r>
            <a:r>
              <a:rPr lang="pt-BR" sz="2200" b="1" dirty="0" smtClean="0">
                <a:latin typeface="Arial" pitchFamily="34" charset="0"/>
                <a:cs typeface="Arial" pitchFamily="34" charset="0"/>
              </a:rPr>
              <a:t>Focalize sua energia para fazer o certo e enfrentar seus medos.</a:t>
            </a:r>
          </a:p>
          <a:p>
            <a:pPr marL="0" lvl="1" indent="0" algn="ctr">
              <a:buNone/>
            </a:pPr>
            <a:endParaRPr lang="pt-BR" sz="22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Coragem não é a ausência de medo. Ele está cumprindo suas responsabilidades com a ajuda de Deus, não importa como você se sente.</a:t>
            </a:r>
          </a:p>
          <a:p>
            <a:pPr marL="0" lvl="1" indent="0" algn="ctr">
              <a:buNone/>
            </a:pPr>
            <a:endParaRPr lang="pt-BR" sz="2200" b="1" dirty="0" smtClean="0">
              <a:latin typeface="Arial" pitchFamily="34" charset="0"/>
              <a:cs typeface="Arial" pitchFamily="34" charset="0"/>
            </a:endParaRPr>
          </a:p>
          <a:p>
            <a:pPr marL="0" lvl="1" indent="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8" name="Picture 7"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9" name="Picture 8"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350"/>
            <a:ext cx="8229600" cy="5321002"/>
          </a:xfrm>
        </p:spPr>
        <p:txBody>
          <a:bodyPr>
            <a:noAutofit/>
          </a:bodyPr>
          <a:lstStyle/>
          <a:p>
            <a:pPr marL="0" lvl="1" indent="0" algn="ctr">
              <a:buNone/>
            </a:pPr>
            <a:r>
              <a:rPr lang="pt-BR" sz="2200" b="1" dirty="0" smtClean="0">
                <a:latin typeface="Arial" pitchFamily="34" charset="0"/>
                <a:cs typeface="Arial" pitchFamily="34" charset="0"/>
              </a:rPr>
              <a:t>AÇÕES NA PRESENÇA DO MEDO</a:t>
            </a:r>
          </a:p>
          <a:p>
            <a:pPr marL="457200" lvl="1" indent="-457200" algn="ctr">
              <a:buAutoNum type="arabicPeriod" startAt="5"/>
            </a:pPr>
            <a:r>
              <a:rPr lang="pt-BR" sz="2200" b="1" dirty="0" smtClean="0">
                <a:latin typeface="Arial" pitchFamily="34" charset="0"/>
                <a:cs typeface="Arial" pitchFamily="34" charset="0"/>
              </a:rPr>
              <a:t>Agradecer a Deus </a:t>
            </a:r>
          </a:p>
          <a:p>
            <a:pPr marL="457200" lvl="1" indent="-457200" algn="ctr">
              <a:buNone/>
            </a:pPr>
            <a:endParaRPr lang="pt-BR" sz="2200" b="1" dirty="0" smtClean="0">
              <a:latin typeface="Arial" pitchFamily="34" charset="0"/>
              <a:cs typeface="Arial" pitchFamily="34" charset="0"/>
            </a:endParaRPr>
          </a:p>
          <a:p>
            <a:pPr marL="0" lvl="1" indent="0">
              <a:buNone/>
            </a:pPr>
            <a:r>
              <a:rPr lang="pt-BR" sz="2200" b="1" dirty="0" smtClean="0">
                <a:latin typeface="Arial" pitchFamily="34" charset="0"/>
                <a:cs typeface="Arial" pitchFamily="34" charset="0"/>
              </a:rPr>
              <a:t>Seja grato pela oportunidade de ser um servo e bom testemunho de Deus na circunstancia atual.</a:t>
            </a:r>
          </a:p>
          <a:p>
            <a:pPr marL="0" lvl="1" indent="0">
              <a:buNone/>
            </a:pPr>
            <a:endParaRPr lang="pt-BR" sz="22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Efésios 5:20</a:t>
            </a:r>
          </a:p>
          <a:p>
            <a:pPr marL="0" lvl="1"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Dando sempre graças por tudo a nosso Deus e Pai, em nome de nosso Senhor Jesus Cristo</a:t>
            </a:r>
            <a:r>
              <a:rPr lang="pt-BR" sz="2200" b="1" dirty="0" smtClean="0">
                <a:latin typeface="Arial" pitchFamily="34" charset="0"/>
                <a:cs typeface="Arial" pitchFamily="34" charset="0"/>
              </a:rPr>
              <a:t>;”</a:t>
            </a:r>
          </a:p>
          <a:p>
            <a:pPr marL="0" lvl="1" indent="0" algn="ctr">
              <a:buNone/>
            </a:pPr>
            <a:endParaRPr lang="pt-BR" sz="2200" b="1" dirty="0" smtClean="0">
              <a:latin typeface="Arial" pitchFamily="34" charset="0"/>
              <a:cs typeface="Arial" pitchFamily="34" charset="0"/>
            </a:endParaRPr>
          </a:p>
          <a:p>
            <a:pPr marL="0" lvl="1" indent="0" algn="ctr">
              <a:buNone/>
            </a:pPr>
            <a:r>
              <a:rPr lang="pt-BR" sz="2200" b="1" dirty="0" smtClean="0">
                <a:latin typeface="Arial" pitchFamily="34" charset="0"/>
                <a:cs typeface="Arial" pitchFamily="34" charset="0"/>
              </a:rPr>
              <a:t>1 Tessalonicenses 5:18</a:t>
            </a:r>
          </a:p>
          <a:p>
            <a:pPr marL="0" lvl="1" indent="0" algn="ctr">
              <a:buNone/>
            </a:pPr>
            <a:r>
              <a:rPr lang="pt-BR" sz="2200" b="1" dirty="0" smtClean="0">
                <a:latin typeface="Arial" pitchFamily="34" charset="0"/>
                <a:cs typeface="Arial" pitchFamily="34" charset="0"/>
              </a:rPr>
              <a:t>“</a:t>
            </a:r>
            <a:r>
              <a:rPr lang="pt-BR" sz="2200" b="1" i="1" dirty="0" smtClean="0">
                <a:latin typeface="Arial" pitchFamily="34" charset="0"/>
                <a:cs typeface="Arial" pitchFamily="34" charset="0"/>
              </a:rPr>
              <a:t>Em tudo dai graças, porque esta é a vontade de Deus em Cristo Jesus para convosco</a:t>
            </a:r>
            <a:r>
              <a:rPr lang="pt-BR" sz="2200" b="1" dirty="0" smtClean="0">
                <a:latin typeface="Arial" pitchFamily="34" charset="0"/>
                <a:cs typeface="Arial" pitchFamily="34" charset="0"/>
              </a:rPr>
              <a:t>.”</a:t>
            </a:r>
          </a:p>
          <a:p>
            <a:pPr marL="457200" lvl="1" indent="-457200" algn="ctr">
              <a:buNone/>
            </a:pPr>
            <a:endParaRPr lang="pt-BR" sz="2200" b="1" dirty="0" smtClean="0">
              <a:latin typeface="Arial" pitchFamily="34" charset="0"/>
              <a:cs typeface="Arial" pitchFamily="34" charset="0"/>
            </a:endParaRPr>
          </a:p>
        </p:txBody>
      </p:sp>
      <p:sp>
        <p:nvSpPr>
          <p:cNvPr id="5" name="Title 1"/>
          <p:cNvSpPr txBox="1">
            <a:spLocks/>
          </p:cNvSpPr>
          <p:nvPr/>
        </p:nvSpPr>
        <p:spPr>
          <a:xfrm>
            <a:off x="251520" y="346646"/>
            <a:ext cx="8640960" cy="850106"/>
          </a:xfrm>
          <a:prstGeom prst="rect">
            <a:avLst/>
          </a:prstGeom>
        </p:spPr>
        <p:txBody>
          <a:bodyPr/>
          <a:lstStyle/>
          <a:p>
            <a:pPr lvl="0" algn="ctr">
              <a:spcBef>
                <a:spcPct val="0"/>
              </a:spcBef>
              <a:defRPr/>
            </a:pPr>
            <a:r>
              <a:rPr lang="pt-BR" sz="4800" b="1" dirty="0" smtClean="0">
                <a:latin typeface="+mj-lt"/>
                <a:ea typeface="+mj-ea"/>
                <a:cs typeface="+mj-cs"/>
              </a:rPr>
              <a:t>Ações </a:t>
            </a:r>
            <a:r>
              <a:rPr lang="pt-BR" sz="4800" b="1" dirty="0" smtClean="0"/>
              <a:t>Certas</a:t>
            </a:r>
            <a:r>
              <a:rPr kumimoji="0" lang="pt-BR" sz="4800" b="1" i="0" u="none" strike="noStrike" kern="1200" cap="none" spc="0" normalizeH="0" baseline="0" noProof="0" dirty="0" smtClean="0">
                <a:ln>
                  <a:noFill/>
                </a:ln>
                <a:solidFill>
                  <a:schemeClr val="tx1"/>
                </a:solidFill>
                <a:effectLst/>
                <a:uLnTx/>
                <a:uFillTx/>
                <a:latin typeface="+mj-lt"/>
                <a:ea typeface="+mj-ea"/>
                <a:cs typeface="+mj-cs"/>
              </a:rPr>
              <a:t>.</a:t>
            </a: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7349316" y="414680"/>
            <a:ext cx="1111116" cy="634752"/>
            <a:chOff x="3635896" y="5517232"/>
            <a:chExt cx="1584176" cy="1066800"/>
          </a:xfrm>
        </p:grpSpPr>
        <p:pic>
          <p:nvPicPr>
            <p:cNvPr id="9" name="Picture 8" descr="fb94ecf0a9973eb02b5e0977130e23b3a.jpg"/>
            <p:cNvPicPr>
              <a:picLocks noChangeAspect="1"/>
            </p:cNvPicPr>
            <p:nvPr/>
          </p:nvPicPr>
          <p:blipFill>
            <a:blip r:embed="rId2" cstate="print">
              <a:clrChange>
                <a:clrFrom>
                  <a:srgbClr val="808080"/>
                </a:clrFrom>
                <a:clrTo>
                  <a:srgbClr val="808080">
                    <a:alpha val="0"/>
                  </a:srgbClr>
                </a:clrTo>
              </a:clrChange>
            </a:blip>
            <a:stretch>
              <a:fillRect/>
            </a:stretch>
          </p:blipFill>
          <p:spPr>
            <a:xfrm>
              <a:off x="3635896" y="5517232"/>
              <a:ext cx="1238250" cy="1066800"/>
            </a:xfrm>
            <a:prstGeom prst="rect">
              <a:avLst/>
            </a:prstGeom>
          </p:spPr>
        </p:pic>
        <p:pic>
          <p:nvPicPr>
            <p:cNvPr id="10" name="Picture 9" descr="58ae6e497ef48c37c718b0afa20207b7a.jpg"/>
            <p:cNvPicPr>
              <a:picLocks noChangeAspect="1"/>
            </p:cNvPicPr>
            <p:nvPr/>
          </p:nvPicPr>
          <p:blipFill>
            <a:blip r:embed="rId3" cstate="print">
              <a:clrChange>
                <a:clrFrom>
                  <a:srgbClr val="808080"/>
                </a:clrFrom>
                <a:clrTo>
                  <a:srgbClr val="808080">
                    <a:alpha val="0"/>
                  </a:srgbClr>
                </a:clrTo>
              </a:clrChange>
            </a:blip>
            <a:stretch>
              <a:fillRect/>
            </a:stretch>
          </p:blipFill>
          <p:spPr>
            <a:xfrm>
              <a:off x="4191744" y="5517232"/>
              <a:ext cx="1028328" cy="1028328"/>
            </a:xfrm>
            <a:prstGeom prst="rect">
              <a:avLst/>
            </a:prstGeom>
          </p:spPr>
        </p:pic>
      </p:gr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Ações Certas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0" lvl="1" indent="0" algn="ctr">
              <a:buNone/>
            </a:pPr>
            <a:r>
              <a:rPr lang="pt-BR" sz="2200" b="1" dirty="0" smtClean="0">
                <a:latin typeface="Arial" pitchFamily="34" charset="0"/>
                <a:cs typeface="Arial" pitchFamily="34" charset="0"/>
              </a:rPr>
              <a:t>AÇÕES NA PRESENÇA DO MEDO</a:t>
            </a:r>
          </a:p>
          <a:p>
            <a:pPr marL="457200" lvl="1" indent="-457200">
              <a:buNone/>
            </a:pPr>
            <a:r>
              <a:rPr lang="pt-BR" sz="2200" b="1" dirty="0" smtClean="0">
                <a:latin typeface="Arial" pitchFamily="34" charset="0"/>
                <a:cs typeface="Arial" pitchFamily="34" charset="0"/>
              </a:rPr>
              <a:t>1.  	Buscar a ajuda de Deus</a:t>
            </a:r>
          </a:p>
          <a:p>
            <a:pPr marL="457200" lvl="1" indent="-457200">
              <a:buNone/>
            </a:pPr>
            <a:r>
              <a:rPr lang="pt-BR" sz="2200" b="1" dirty="0" smtClean="0">
                <a:latin typeface="Arial" pitchFamily="34" charset="0"/>
                <a:cs typeface="Arial" pitchFamily="34" charset="0"/>
              </a:rPr>
              <a:t>2.  	Procurar a Vontade de Deus</a:t>
            </a:r>
          </a:p>
          <a:p>
            <a:pPr marL="457200" lvl="1" indent="-457200">
              <a:buAutoNum type="arabicPeriod" startAt="3"/>
            </a:pPr>
            <a:r>
              <a:rPr lang="pt-BR" sz="2200" b="1" dirty="0" smtClean="0">
                <a:latin typeface="Arial" pitchFamily="34" charset="0"/>
                <a:cs typeface="Arial" pitchFamily="34" charset="0"/>
              </a:rPr>
              <a:t>Procurar o escape</a:t>
            </a:r>
          </a:p>
          <a:p>
            <a:pPr marL="457200" lvl="1" indent="-457200">
              <a:buFont typeface="Arial" pitchFamily="34" charset="0"/>
              <a:buAutoNum type="arabicPeriod" startAt="3"/>
            </a:pPr>
            <a:r>
              <a:rPr lang="pt-BR" sz="2200" b="1" dirty="0" smtClean="0">
                <a:latin typeface="Arial" pitchFamily="34" charset="0"/>
                <a:cs typeface="Arial" pitchFamily="34" charset="0"/>
              </a:rPr>
              <a:t>Focalize sua energia para fazer o certo e enfrentar seus medos.</a:t>
            </a:r>
          </a:p>
          <a:p>
            <a:pPr marL="457200" lvl="1" indent="-457200">
              <a:buFont typeface="Arial" pitchFamily="34" charset="0"/>
              <a:buAutoNum type="arabicPeriod" startAt="3"/>
            </a:pPr>
            <a:r>
              <a:rPr lang="pt-BR" sz="2200" b="1" dirty="0" smtClean="0">
                <a:latin typeface="Arial" pitchFamily="34" charset="0"/>
                <a:cs typeface="Arial" pitchFamily="34" charset="0"/>
              </a:rPr>
              <a:t>Agradecer a Deus </a:t>
            </a:r>
          </a:p>
          <a:p>
            <a:pPr marL="514350" lvl="1" indent="-514350">
              <a:buNone/>
            </a:pPr>
            <a:endParaRPr lang="pt-BR" sz="2200" b="1" dirty="0" smtClean="0">
              <a:latin typeface="Arial" pitchFamily="34" charset="0"/>
              <a:cs typeface="Arial" pitchFamily="34" charset="0"/>
            </a:endParaRPr>
          </a:p>
          <a:p>
            <a:pPr marL="514350" lvl="1" indent="-514350">
              <a:buAutoNum type="arabicPeriod" startAt="3"/>
            </a:pPr>
            <a:endParaRPr lang="pt-BR" sz="2200" b="1" dirty="0" smtClean="0">
              <a:latin typeface="Arial" pitchFamily="34" charset="0"/>
              <a:cs typeface="Arial" pitchFamily="34" charset="0"/>
            </a:endParaRPr>
          </a:p>
          <a:p>
            <a:pPr marL="514350" indent="-514350">
              <a:buNone/>
            </a:pPr>
            <a:endParaRPr lang="pt-BR" sz="2400" dirty="0" smtClean="0">
              <a:latin typeface="Arial" pitchFamily="34" charset="0"/>
              <a:cs typeface="Arial" pitchFamily="34" charset="0"/>
            </a:endParaRPr>
          </a:p>
          <a:p>
            <a:pPr marL="514350" indent="-514350">
              <a:buFont typeface="+mj-lt"/>
              <a:buAutoNum type="arabicPeriod"/>
            </a:pPr>
            <a:endParaRPr lang="pt-BR" sz="2400" b="1"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9600" b="1" dirty="0" smtClean="0"/>
              <a:t>FIM</a:t>
            </a:r>
            <a:endParaRPr lang="en-US" sz="9600" b="1"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b="1" dirty="0" smtClean="0"/>
              <a:t>Resumo – Ações Certas</a:t>
            </a:r>
            <a:endParaRPr lang="en-US" sz="4800" b="1" dirty="0"/>
          </a:p>
        </p:txBody>
      </p:sp>
      <p:sp>
        <p:nvSpPr>
          <p:cNvPr id="3" name="Content Placeholder 2"/>
          <p:cNvSpPr>
            <a:spLocks noGrp="1"/>
          </p:cNvSpPr>
          <p:nvPr>
            <p:ph idx="1"/>
          </p:nvPr>
        </p:nvSpPr>
        <p:spPr>
          <a:xfrm>
            <a:off x="179512" y="1268760"/>
            <a:ext cx="8712968" cy="4525963"/>
          </a:xfrm>
        </p:spPr>
        <p:txBody>
          <a:bodyPr/>
          <a:lstStyle/>
          <a:p>
            <a:pPr marL="0" indent="0" algn="ctr">
              <a:buNone/>
            </a:pPr>
            <a:r>
              <a:rPr lang="pt-BR" sz="2400" b="1" dirty="0" smtClean="0">
                <a:latin typeface="Arial" pitchFamily="34" charset="0"/>
                <a:cs typeface="Arial" pitchFamily="34" charset="0"/>
              </a:rPr>
              <a:t>AÇÕES ANTES DE TER MEDO.</a:t>
            </a:r>
          </a:p>
          <a:p>
            <a:pPr marL="457200" indent="-457200">
              <a:buAutoNum type="arabicPeriod"/>
            </a:pPr>
            <a:r>
              <a:rPr lang="pt-BR" sz="2400" b="1" dirty="0" smtClean="0">
                <a:latin typeface="Arial" pitchFamily="34" charset="0"/>
                <a:cs typeface="Arial" pitchFamily="34" charset="0"/>
              </a:rPr>
              <a:t>Pedir perdão pela falta de confiança e medo.</a:t>
            </a:r>
          </a:p>
          <a:p>
            <a:pPr marL="457200" indent="-457200">
              <a:buAutoNum type="arabicPeriod" startAt="2"/>
            </a:pPr>
            <a:r>
              <a:rPr lang="pt-BR" sz="2400" b="1" dirty="0" smtClean="0">
                <a:latin typeface="Arial" pitchFamily="34" charset="0"/>
                <a:cs typeface="Arial" pitchFamily="34" charset="0"/>
              </a:rPr>
              <a:t>Chegar a Jesus com mansidão e humildade.</a:t>
            </a:r>
          </a:p>
          <a:p>
            <a:pPr marL="457200" indent="-457200">
              <a:buNone/>
            </a:pPr>
            <a:r>
              <a:rPr lang="pt-BR" sz="2400" b="1" dirty="0" smtClean="0">
                <a:latin typeface="Arial" pitchFamily="34" charset="0"/>
                <a:cs typeface="Arial" pitchFamily="34" charset="0"/>
              </a:rPr>
              <a:t>3. 	Colocar Deus em primeiro lugar. </a:t>
            </a:r>
          </a:p>
          <a:p>
            <a:pPr marL="457200" indent="-457200">
              <a:buNone/>
            </a:pPr>
            <a:r>
              <a:rPr lang="pt-BR" sz="2400" b="1" dirty="0" smtClean="0">
                <a:latin typeface="Arial" pitchFamily="34" charset="0"/>
                <a:cs typeface="Arial" pitchFamily="34" charset="0"/>
              </a:rPr>
              <a:t>4.  	Focalize Sua Atenção em Cristo.</a:t>
            </a:r>
          </a:p>
          <a:p>
            <a:pPr marL="457200" indent="-457200">
              <a:buNone/>
            </a:pPr>
            <a:r>
              <a:rPr lang="pt-BR" sz="2400" b="1" dirty="0" smtClean="0">
                <a:latin typeface="Arial" pitchFamily="34" charset="0"/>
                <a:cs typeface="Arial" pitchFamily="34" charset="0"/>
              </a:rPr>
              <a:t>5. 	Desenvolver as Armas da Nossa Milícia</a:t>
            </a:r>
          </a:p>
          <a:p>
            <a:pPr marL="457200" indent="-457200">
              <a:buNone/>
            </a:pPr>
            <a:r>
              <a:rPr lang="pt-BR" sz="2400" b="1" dirty="0" smtClean="0">
                <a:latin typeface="Arial" pitchFamily="34" charset="0"/>
                <a:cs typeface="Arial" pitchFamily="34" charset="0"/>
              </a:rPr>
              <a:t>5.  	</a:t>
            </a:r>
            <a:r>
              <a:rPr lang="pt-BR" sz="2400" b="1" i="1" dirty="0" smtClean="0">
                <a:solidFill>
                  <a:srgbClr val="FF0000"/>
                </a:solidFill>
                <a:latin typeface="Arial" pitchFamily="34" charset="0"/>
                <a:cs typeface="Arial" pitchFamily="34" charset="0"/>
              </a:rPr>
              <a:t>Planejar para eventos</a:t>
            </a:r>
          </a:p>
          <a:p>
            <a:pPr marL="457200" indent="-457200">
              <a:buNone/>
            </a:pPr>
            <a:r>
              <a:rPr lang="pt-BR" sz="2400" b="1" i="1" dirty="0" smtClean="0">
                <a:solidFill>
                  <a:srgbClr val="FF0000"/>
                </a:solidFill>
                <a:latin typeface="Arial" pitchFamily="34" charset="0"/>
                <a:cs typeface="Arial" pitchFamily="34" charset="0"/>
              </a:rPr>
              <a:t>6.  	Cuidar Bem do Seu Corpo</a:t>
            </a:r>
            <a:endParaRPr lang="pt-BR" sz="2400" b="1" i="1" u="sng" dirty="0" smtClean="0">
              <a:solidFill>
                <a:srgbClr val="FF0000"/>
              </a:solidFill>
              <a:latin typeface="Arial" pitchFamily="34" charset="0"/>
              <a:cs typeface="Arial" pitchFamily="34" charset="0"/>
            </a:endParaRPr>
          </a:p>
          <a:p>
            <a:pPr marL="457200" indent="-457200">
              <a:buNone/>
            </a:pPr>
            <a:r>
              <a:rPr lang="pt-BR" sz="2400" b="1" dirty="0" smtClean="0">
                <a:latin typeface="Arial" pitchFamily="34" charset="0"/>
                <a:cs typeface="Arial" pitchFamily="34" charset="0"/>
              </a:rPr>
              <a:t>6.  	Desenvolver o Temor do Senhor</a:t>
            </a:r>
            <a:endParaRPr lang="pt-BR" sz="2400" dirty="0" smtClean="0">
              <a:latin typeface="Arial" pitchFamily="34" charset="0"/>
              <a:cs typeface="Arial" pitchFamily="34" charset="0"/>
            </a:endParaRPr>
          </a:p>
          <a:p>
            <a:pPr marL="514350" indent="-514350">
              <a:buFont typeface="+mj-lt"/>
              <a:buAutoNum type="arabicPeriod"/>
            </a:pPr>
            <a:endParaRPr lang="pt-BR" sz="2400" b="1"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pt-BR" sz="2400" dirty="0" smtClean="0">
              <a:solidFill>
                <a:prstClr val="black"/>
              </a:solidFill>
              <a:latin typeface="Arial" pitchFamily="34" charset="0"/>
              <a:cs typeface="Arial" pitchFamily="34" charset="0"/>
            </a:endParaRPr>
          </a:p>
          <a:p>
            <a:pPr marL="514350" indent="-514350">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97935770"/>
              </p:ext>
            </p:extLst>
          </p:nvPr>
        </p:nvGraphicFramePr>
        <p:xfrm>
          <a:off x="323529" y="1970856"/>
          <a:ext cx="8424936" cy="350520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gridSpan="2">
                  <a:txBody>
                    <a:bodyPr/>
                    <a:lstStyle/>
                    <a:p>
                      <a:pPr algn="ctr"/>
                      <a:r>
                        <a:rPr lang="pt-BR" sz="1800" b="1" dirty="0" smtClean="0">
                          <a:latin typeface="Arial" pitchFamily="34" charset="0"/>
                          <a:cs typeface="Arial" pitchFamily="34" charset="0"/>
                        </a:rPr>
                        <a:t>ESPÍRITO</a:t>
                      </a:r>
                      <a:endParaRPr lang="en-US" sz="1800" b="1" dirty="0">
                        <a:latin typeface="Arial" pitchFamily="34" charset="0"/>
                        <a:cs typeface="Arial" pitchFamily="34" charset="0"/>
                      </a:endParaRPr>
                    </a:p>
                  </a:txBody>
                  <a:tcPr/>
                </a:tc>
                <a:tc hMerge="1">
                  <a:txBody>
                    <a:bodyPr/>
                    <a:lstStyle/>
                    <a:p>
                      <a:endParaRPr lang="en-US" sz="2000">
                        <a:latin typeface="Arial" pitchFamily="34" charset="0"/>
                        <a:cs typeface="Arial" pitchFamily="34" charset="0"/>
                      </a:endParaRPr>
                    </a:p>
                  </a:txBody>
                  <a:tcPr/>
                </a:tc>
                <a:tc>
                  <a:txBody>
                    <a:bodyPr/>
                    <a:lstStyle/>
                    <a:p>
                      <a:pPr>
                        <a:spcBef>
                          <a:spcPct val="20000"/>
                        </a:spcBef>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0"/>
                  </a:ext>
                </a:extLst>
              </a:tr>
              <a:tr h="370840">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EMOÇÃO</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1"/>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MENTAL</a:t>
                      </a:r>
                    </a:p>
                    <a:p>
                      <a:pPr algn="ctr"/>
                      <a:endParaRPr lang="en-US" sz="1800" b="1"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2"/>
                  </a:ext>
                </a:extLst>
              </a:tr>
              <a:tr h="370840">
                <a:tc vMerge="1">
                  <a:txBody>
                    <a:bodyPr/>
                    <a:lstStyle/>
                    <a:p>
                      <a:endParaRPr lang="en-US" sz="2000" dirty="0">
                        <a:latin typeface="Arial" pitchFamily="34" charset="0"/>
                        <a:cs typeface="Arial" pitchFamily="34" charset="0"/>
                      </a:endParaRPr>
                    </a:p>
                  </a:txBody>
                  <a:tcPr/>
                </a:tc>
                <a:tc rowSpan="4">
                  <a:txBody>
                    <a:bodyPr/>
                    <a:lstStyle/>
                    <a:p>
                      <a:pPr algn="ctr"/>
                      <a:endParaRPr lang="pt-BR" sz="1800" b="1" dirty="0" smtClean="0">
                        <a:latin typeface="Arial" pitchFamily="34" charset="0"/>
                        <a:cs typeface="Arial" pitchFamily="34" charset="0"/>
                      </a:endParaRPr>
                    </a:p>
                    <a:p>
                      <a:pPr algn="ctr"/>
                      <a:endParaRPr lang="pt-BR" sz="1800" b="1" dirty="0" smtClean="0">
                        <a:latin typeface="Arial" pitchFamily="34" charset="0"/>
                        <a:cs typeface="Arial" pitchFamily="34" charset="0"/>
                      </a:endParaRPr>
                    </a:p>
                    <a:p>
                      <a:pPr algn="ctr"/>
                      <a:r>
                        <a:rPr lang="pt-BR" sz="1800" b="1" dirty="0" smtClean="0">
                          <a:latin typeface="Arial" pitchFamily="34" charset="0"/>
                          <a:cs typeface="Arial" pitchFamily="34" charset="0"/>
                        </a:rPr>
                        <a:t>VONTADE</a:t>
                      </a:r>
                      <a:endParaRPr lang="en-US" sz="1800" b="1" dirty="0">
                        <a:latin typeface="Arial" pitchFamily="34" charset="0"/>
                        <a:cs typeface="Arial" pitchFamily="34" charset="0"/>
                      </a:endParaRPr>
                    </a:p>
                  </a:txBody>
                  <a:tcPr/>
                </a:tc>
                <a:tc>
                  <a:txBody>
                    <a:bodyPr/>
                    <a:lstStyle/>
                    <a:p>
                      <a:pPr marL="228600" indent="-228600">
                        <a:spcBef>
                          <a:spcPct val="20000"/>
                        </a:spcBef>
                        <a:defRPr/>
                      </a:pPr>
                      <a:r>
                        <a:rPr kumimoji="0" lang="pt-BR" sz="1800" b="1" i="0" u="none" strike="noStrike" kern="1200" cap="none" spc="0" normalizeH="0" baseline="0" noProof="0" dirty="0" smtClean="0">
                          <a:ln>
                            <a:noFill/>
                          </a:ln>
                          <a:effectLst/>
                          <a:uLnTx/>
                          <a:uFillTx/>
                          <a:latin typeface="Arial" pitchFamily="34" charset="0"/>
                          <a:cs typeface="Arial" pitchFamily="34" charset="0"/>
                        </a:rPr>
                        <a:t>Não produz produtividade.  </a:t>
                      </a:r>
                    </a:p>
                  </a:txBody>
                  <a:tcPr/>
                </a:tc>
                <a:extLst>
                  <a:ext uri="{0D108BD9-81ED-4DB2-BD59-A6C34878D82A}">
                    <a16:rowId xmlns="" xmlns:a16="http://schemas.microsoft.com/office/drawing/2014/main" val="10003"/>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800" b="1" dirty="0" smtClean="0">
                          <a:latin typeface="Arial" pitchFamily="34" charset="0"/>
                          <a:cs typeface="Arial" pitchFamily="34" charset="0"/>
                        </a:rPr>
                        <a:t>Nos controla. </a:t>
                      </a:r>
                    </a:p>
                  </a:txBody>
                  <a:tcPr/>
                </a:tc>
                <a:extLst>
                  <a:ext uri="{0D108BD9-81ED-4DB2-BD59-A6C34878D82A}">
                    <a16:rowId xmlns="" xmlns:a16="http://schemas.microsoft.com/office/drawing/2014/main" val="10004"/>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800" b="1" dirty="0" smtClean="0">
                          <a:latin typeface="Arial" pitchFamily="34" charset="0"/>
                          <a:cs typeface="Arial" pitchFamily="34" charset="0"/>
                        </a:rPr>
                        <a:t>Impede-nos de funcionar.  </a:t>
                      </a:r>
                    </a:p>
                  </a:txBody>
                  <a:tcPr/>
                </a:tc>
                <a:extLst>
                  <a:ext uri="{0D108BD9-81ED-4DB2-BD59-A6C34878D82A}">
                    <a16:rowId xmlns="" xmlns:a16="http://schemas.microsoft.com/office/drawing/2014/main" val="10005"/>
                  </a:ext>
                </a:extLst>
              </a:tr>
              <a:tr h="370840">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Rouba nossa energia.  </a:t>
                      </a:r>
                    </a:p>
                  </a:txBody>
                  <a:tcPr/>
                </a:tc>
                <a:extLst>
                  <a:ext uri="{0D108BD9-81ED-4DB2-BD59-A6C34878D82A}">
                    <a16:rowId xmlns="" xmlns:a16="http://schemas.microsoft.com/office/drawing/2014/main" val="10006"/>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323529" y="1970856"/>
          <a:ext cx="8424936" cy="266192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70840">
                <a:tc gridSpan="2">
                  <a:txBody>
                    <a:bodyPr/>
                    <a:lstStyle/>
                    <a:p>
                      <a:pPr algn="ctr"/>
                      <a:r>
                        <a:rPr lang="pt-BR" sz="1800" b="1" dirty="0" smtClean="0">
                          <a:latin typeface="Arial" pitchFamily="34" charset="0"/>
                          <a:cs typeface="Arial" pitchFamily="34" charset="0"/>
                        </a:rPr>
                        <a:t>ESPÍRITO</a:t>
                      </a:r>
                      <a:endParaRPr lang="en-US" sz="1800" b="1" dirty="0">
                        <a:latin typeface="Arial" pitchFamily="34" charset="0"/>
                        <a:cs typeface="Arial" pitchFamily="34" charset="0"/>
                      </a:endParaRPr>
                    </a:p>
                  </a:txBody>
                  <a:tcPr/>
                </a:tc>
                <a:tc hMerge="1">
                  <a:txBody>
                    <a:bodyPr/>
                    <a:lstStyle/>
                    <a:p>
                      <a:endParaRPr lang="en-US" sz="2000">
                        <a:latin typeface="Arial" pitchFamily="34" charset="0"/>
                        <a:cs typeface="Arial" pitchFamily="34" charset="0"/>
                      </a:endParaRPr>
                    </a:p>
                  </a:txBody>
                  <a:tcPr/>
                </a:tc>
                <a:tc>
                  <a:txBody>
                    <a:bodyPr/>
                    <a:lstStyle/>
                    <a:p>
                      <a:pPr>
                        <a:spcBef>
                          <a:spcPct val="20000"/>
                        </a:spcBef>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2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ALMA</a:t>
                      </a:r>
                      <a:endParaRPr lang="en-US" sz="1800" b="1" dirty="0" smtClean="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EMOÇÃO</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1"/>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MENTAL</a:t>
                      </a:r>
                    </a:p>
                    <a:p>
                      <a:pPr algn="ctr"/>
                      <a:endParaRPr lang="en-US" sz="1800" b="1" dirty="0">
                        <a:latin typeface="Arial" pitchFamily="34" charset="0"/>
                        <a:cs typeface="Arial" pitchFamily="34" charset="0"/>
                      </a:endParaRPr>
                    </a:p>
                  </a:txBody>
                  <a:tcPr/>
                </a:tc>
                <a:tc>
                  <a:txBody>
                    <a:bodyPr/>
                    <a:lstStyle/>
                    <a:p>
                      <a:pPr marL="342900" indent="-342900">
                        <a:spcBef>
                          <a:spcPct val="20000"/>
                        </a:spcBef>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2"/>
                  </a:ext>
                </a:extLst>
              </a:tr>
              <a:tr h="370840">
                <a:tc vMerge="1">
                  <a:txBody>
                    <a:bodyPr/>
                    <a:lstStyle/>
                    <a:p>
                      <a:endParaRPr lang="en-US" sz="2000" dirty="0">
                        <a:latin typeface="Arial" pitchFamily="34" charset="0"/>
                        <a:cs typeface="Arial" pitchFamily="34" charset="0"/>
                      </a:endParaRPr>
                    </a:p>
                  </a:txBody>
                  <a:tcPr/>
                </a:tc>
                <a:tc>
                  <a:txBody>
                    <a:bodyPr/>
                    <a:lstStyle/>
                    <a:p>
                      <a:pPr algn="ctr"/>
                      <a:r>
                        <a:rPr lang="pt-BR" sz="1800" b="1" dirty="0" smtClean="0">
                          <a:latin typeface="Arial" pitchFamily="34" charset="0"/>
                          <a:cs typeface="Arial" pitchFamily="34" charset="0"/>
                        </a:rPr>
                        <a:t>VONTADE</a:t>
                      </a:r>
                    </a:p>
                    <a:p>
                      <a:pPr algn="ctr"/>
                      <a:endParaRPr lang="en-US" sz="18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b="1" dirty="0" smtClean="0">
                        <a:latin typeface="Arial" pitchFamily="34" charset="0"/>
                        <a:cs typeface="Arial" pitchFamily="34" charset="0"/>
                      </a:endParaRPr>
                    </a:p>
                  </a:txBody>
                  <a:tcPr/>
                </a:tc>
                <a:extLst>
                  <a:ext uri="{0D108BD9-81ED-4DB2-BD59-A6C34878D82A}">
                    <a16:rowId xmlns="" xmlns:a16="http://schemas.microsoft.com/office/drawing/2014/main" val="10003"/>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latin typeface="Arial" pitchFamily="34" charset="0"/>
                          <a:cs typeface="Arial" pitchFamily="34" charset="0"/>
                        </a:rPr>
                        <a:t>CORPO</a:t>
                      </a:r>
                      <a:endParaRPr lang="en-US" sz="18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800" b="1" dirty="0" smtClean="0">
                          <a:latin typeface="Arial" pitchFamily="34" charset="0"/>
                          <a:cs typeface="Arial" pitchFamily="34" charset="0"/>
                        </a:rPr>
                        <a:t>Provoca problemas físicos.  </a:t>
                      </a:r>
                    </a:p>
                  </a:txBody>
                  <a:tcPr/>
                </a:tc>
                <a:extLst>
                  <a:ext uri="{0D108BD9-81ED-4DB2-BD59-A6C34878D82A}">
                    <a16:rowId xmlns="" xmlns:a16="http://schemas.microsoft.com/office/drawing/2014/main" val="10004"/>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a:solidFill>
                  <a:srgbClr val="0070C0"/>
                </a:solidFill>
                <a:latin typeface="Tahoma"/>
              </a:rPr>
              <a:t>INTRODUÇÃO</a:t>
            </a:r>
          </a:p>
        </p:txBody>
      </p:sp>
      <p:sp>
        <p:nvSpPr>
          <p:cNvPr id="3" name="Content Placeholder 2"/>
          <p:cNvSpPr txBox="1">
            <a:spLocks/>
          </p:cNvSpPr>
          <p:nvPr/>
        </p:nvSpPr>
        <p:spPr>
          <a:xfrm>
            <a:off x="251520" y="2032248"/>
            <a:ext cx="8640960" cy="4781128"/>
          </a:xfrm>
          <a:prstGeom prst="rect">
            <a:avLst/>
          </a:prstGeom>
        </p:spPr>
        <p:txBody>
          <a:bodyPr>
            <a:normAutofit/>
          </a:bodyPr>
          <a:lstStyle/>
          <a:p>
            <a:pPr marL="342900" lvl="0" indent="-342900" algn="ctr">
              <a:spcBef>
                <a:spcPct val="20000"/>
              </a:spcBef>
              <a:defRPr/>
            </a:pPr>
            <a:r>
              <a:rPr kumimoji="0" lang="pt-BR"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Um estudo bíblico das nossas ansiedades, preocupações e medos diários, com a esperança de acharmos paz </a:t>
            </a:r>
            <a:r>
              <a:rPr lang="pt-BR" sz="3200" b="1" noProof="0" dirty="0" smtClean="0">
                <a:latin typeface="Arial" pitchFamily="34" charset="0"/>
                <a:cs typeface="Arial" pitchFamily="34" charset="0"/>
              </a:rPr>
              <a:t>em</a:t>
            </a:r>
            <a:r>
              <a:rPr kumimoji="0" lang="pt-BR"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 meio </a:t>
            </a:r>
            <a:r>
              <a:rPr lang="pt-BR" sz="3200" b="1" dirty="0">
                <a:latin typeface="Arial" pitchFamily="34" charset="0"/>
                <a:cs typeface="Arial" pitchFamily="34" charset="0"/>
              </a:rPr>
              <a:t>à</a:t>
            </a:r>
            <a:r>
              <a:rPr kumimoji="0" lang="pt-BR"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pt-BR" sz="3200" b="1" dirty="0">
                <a:latin typeface="Arial" pitchFamily="34" charset="0"/>
                <a:cs typeface="Arial" pitchFamily="34" charset="0"/>
              </a:rPr>
              <a:t>tempestade. </a:t>
            </a:r>
            <a:endParaRPr lang="pt-BR" sz="3200" b="1" dirty="0" smtClean="0">
              <a:latin typeface="Arial" pitchFamily="34" charset="0"/>
              <a:cs typeface="Arial" pitchFamily="34" charset="0"/>
            </a:endParaRPr>
          </a:p>
          <a:p>
            <a:pPr marL="342900" lvl="0" indent="-342900" algn="ctr">
              <a:spcBef>
                <a:spcPct val="20000"/>
              </a:spcBef>
              <a:defRPr/>
            </a:pPr>
            <a:endParaRPr lang="pt-BR" sz="3200" b="1" dirty="0">
              <a:latin typeface="Arial" pitchFamily="34" charset="0"/>
              <a:cs typeface="Arial" pitchFamily="34" charset="0"/>
            </a:endParaRPr>
          </a:p>
          <a:p>
            <a:pPr marL="342900" lvl="0" indent="-342900" algn="ctr">
              <a:spcBef>
                <a:spcPct val="20000"/>
              </a:spcBef>
              <a:defRPr/>
            </a:pPr>
            <a:r>
              <a:rPr lang="pt-BR" sz="3200" b="1" dirty="0" smtClean="0">
                <a:latin typeface="Arial" pitchFamily="34" charset="0"/>
                <a:cs typeface="Arial" pitchFamily="34" charset="0"/>
              </a:rPr>
              <a:t>“</a:t>
            </a:r>
            <a:r>
              <a:rPr lang="pt-BR" sz="3200" b="1" dirty="0">
                <a:latin typeface="Arial" pitchFamily="34" charset="0"/>
                <a:cs typeface="Arial" pitchFamily="34" charset="0"/>
              </a:rPr>
              <a:t>Não estejais inquietos por coisa alguma”</a:t>
            </a:r>
          </a:p>
          <a:p>
            <a:pPr marL="342900" lvl="0" indent="-342900" algn="ctr">
              <a:spcBef>
                <a:spcPct val="20000"/>
              </a:spcBef>
              <a:defRPr/>
            </a:pPr>
            <a:r>
              <a:rPr lang="pt-BR" sz="3200" b="1" dirty="0">
                <a:latin typeface="Arial" pitchFamily="34" charset="0"/>
                <a:cs typeface="Arial" pitchFamily="34" charset="0"/>
              </a:rPr>
              <a:t>Filipenses 4:6</a:t>
            </a:r>
          </a:p>
          <a:p>
            <a:pPr marR="0" lvl="0" algn="ctr" defTabSz="914400" rtl="0" eaLnBrk="1" fontAlgn="auto" latinLnBrk="0" hangingPunct="1">
              <a:lnSpc>
                <a:spcPct val="100000"/>
              </a:lnSpc>
              <a:spcBef>
                <a:spcPct val="20000"/>
              </a:spcBef>
              <a:spcAft>
                <a:spcPts val="0"/>
              </a:spcAft>
              <a:buClrTx/>
              <a:buSzTx/>
              <a:tabLst/>
              <a:defRPr/>
            </a:pPr>
            <a:endParaRPr kumimoji="0" lang="pt-BR"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323529" y="1970856"/>
          <a:ext cx="8424936" cy="4698510"/>
        </p:xfrm>
        <a:graphic>
          <a:graphicData uri="http://schemas.openxmlformats.org/drawingml/2006/table">
            <a:tbl>
              <a:tblPr firstRow="1" bandRow="1">
                <a:tableStyleId>{5940675A-B579-460E-94D1-54222C63F5DA}</a:tableStyleId>
              </a:tblPr>
              <a:tblGrid>
                <a:gridCol w="936103">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192689">
                  <a:extLst>
                    <a:ext uri="{9D8B030D-6E8A-4147-A177-3AD203B41FA5}">
                      <a16:colId xmlns="" xmlns:a16="http://schemas.microsoft.com/office/drawing/2014/main" val="20002"/>
                    </a:ext>
                  </a:extLst>
                </a:gridCol>
              </a:tblGrid>
              <a:tr h="313234">
                <a:tc rowSpan="5" gridSpan="2">
                  <a:txBody>
                    <a:bodyPr/>
                    <a:lstStyle/>
                    <a:p>
                      <a:pPr algn="ctr"/>
                      <a:endParaRPr lang="pt-BR" sz="1400" b="1" dirty="0" smtClean="0">
                        <a:latin typeface="Arial" pitchFamily="34" charset="0"/>
                        <a:cs typeface="Arial" pitchFamily="34" charset="0"/>
                      </a:endParaRPr>
                    </a:p>
                    <a:p>
                      <a:pPr algn="ctr"/>
                      <a:endParaRPr lang="pt-BR" sz="1400" b="1" dirty="0" smtClean="0">
                        <a:latin typeface="Arial" pitchFamily="34" charset="0"/>
                        <a:cs typeface="Arial" pitchFamily="34" charset="0"/>
                      </a:endParaRPr>
                    </a:p>
                    <a:p>
                      <a:pPr algn="ctr"/>
                      <a:endParaRPr lang="pt-BR" sz="1400" b="1" dirty="0" smtClean="0">
                        <a:latin typeface="Arial" pitchFamily="34" charset="0"/>
                        <a:cs typeface="Arial" pitchFamily="34" charset="0"/>
                      </a:endParaRPr>
                    </a:p>
                    <a:p>
                      <a:pPr algn="ctr"/>
                      <a:r>
                        <a:rPr lang="pt-BR" sz="1400" b="1" dirty="0" smtClean="0">
                          <a:latin typeface="Arial" pitchFamily="34" charset="0"/>
                          <a:cs typeface="Arial" pitchFamily="34" charset="0"/>
                        </a:rPr>
                        <a:t>ESPÍRITO</a:t>
                      </a:r>
                      <a:endParaRPr lang="en-US" sz="1400" b="1" dirty="0">
                        <a:latin typeface="Arial" pitchFamily="34" charset="0"/>
                        <a:cs typeface="Arial" pitchFamily="34" charset="0"/>
                      </a:endParaRPr>
                    </a:p>
                  </a:txBody>
                  <a:tcPr/>
                </a:tc>
                <a:tc rowSpan="5" hMerge="1">
                  <a:txBody>
                    <a:bodyPr/>
                    <a:lstStyle/>
                    <a:p>
                      <a:endParaRPr lang="en-US" sz="2000">
                        <a:latin typeface="Arial" pitchFamily="34" charset="0"/>
                        <a:cs typeface="Arial" pitchFamily="34" charset="0"/>
                      </a:endParaRPr>
                    </a:p>
                  </a:txBody>
                  <a:tcPr/>
                </a:tc>
                <a:tc>
                  <a:txBody>
                    <a:bodyPr/>
                    <a:lstStyle/>
                    <a:p>
                      <a:pPr>
                        <a:spcBef>
                          <a:spcPct val="20000"/>
                        </a:spcBef>
                      </a:pPr>
                      <a:r>
                        <a:rPr lang="pt-BR" sz="1400" b="1" dirty="0" smtClean="0">
                          <a:latin typeface="Arial" pitchFamily="34" charset="0"/>
                          <a:cs typeface="Arial" pitchFamily="34" charset="0"/>
                        </a:rPr>
                        <a:t>Falta de confiança.   </a:t>
                      </a:r>
                    </a:p>
                  </a:txBody>
                  <a:tcPr/>
                </a:tc>
                <a:extLst>
                  <a:ext uri="{0D108BD9-81ED-4DB2-BD59-A6C34878D82A}">
                    <a16:rowId xmlns="" xmlns:a16="http://schemas.microsoft.com/office/drawing/2014/main" val="10000"/>
                  </a:ext>
                </a:extLst>
              </a:tr>
              <a:tr h="313234">
                <a:tc gridSpan="2" vMerge="1">
                  <a:txBody>
                    <a:bodyPr/>
                    <a:lstStyle/>
                    <a:p>
                      <a:endParaRPr lang="en-US" sz="2000" dirty="0">
                        <a:latin typeface="Arial" pitchFamily="34" charset="0"/>
                        <a:cs typeface="Arial" pitchFamily="34" charset="0"/>
                      </a:endParaRPr>
                    </a:p>
                  </a:txBody>
                  <a:tcPr/>
                </a:tc>
                <a:tc hMerge="1" vMerge="1">
                  <a:txBody>
                    <a:bodyPr/>
                    <a:lstStyle/>
                    <a:p>
                      <a:endParaRPr lang="en-US" sz="20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smtClean="0">
                          <a:ln>
                            <a:noFill/>
                          </a:ln>
                          <a:effectLst/>
                          <a:uLnTx/>
                          <a:uFillTx/>
                          <a:latin typeface="Arial" pitchFamily="34" charset="0"/>
                          <a:cs typeface="Arial" pitchFamily="34" charset="0"/>
                        </a:rPr>
                        <a:t>Falta de persistência.</a:t>
                      </a:r>
                    </a:p>
                  </a:txBody>
                  <a:tcPr/>
                </a:tc>
                <a:extLst>
                  <a:ext uri="{0D108BD9-81ED-4DB2-BD59-A6C34878D82A}">
                    <a16:rowId xmlns="" xmlns:a16="http://schemas.microsoft.com/office/drawing/2014/main" val="10001"/>
                  </a:ext>
                </a:extLst>
              </a:tr>
              <a:tr h="313234">
                <a:tc gridSpan="2" vMerge="1">
                  <a:txBody>
                    <a:bodyPr/>
                    <a:lstStyle/>
                    <a:p>
                      <a:endParaRPr lang="en-US" sz="200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Nos causa negligenciar nossos deveres.   </a:t>
                      </a:r>
                      <a:endParaRPr lang="en-US" sz="1400" b="1" dirty="0">
                        <a:latin typeface="Arial" pitchFamily="34" charset="0"/>
                        <a:cs typeface="Arial" pitchFamily="34" charset="0"/>
                      </a:endParaRPr>
                    </a:p>
                  </a:txBody>
                  <a:tcPr/>
                </a:tc>
                <a:extLst>
                  <a:ext uri="{0D108BD9-81ED-4DB2-BD59-A6C34878D82A}">
                    <a16:rowId xmlns="" xmlns:a16="http://schemas.microsoft.com/office/drawing/2014/main" val="10002"/>
                  </a:ext>
                </a:extLst>
              </a:tr>
              <a:tr h="313234">
                <a:tc gridSpan="2" vMerge="1">
                  <a:txBody>
                    <a:bodyPr/>
                    <a:lstStyle/>
                    <a:p>
                      <a:endParaRPr lang="en-US" sz="200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a:spcBef>
                          <a:spcPct val="0"/>
                        </a:spcBef>
                        <a:defRPr/>
                      </a:pPr>
                      <a:r>
                        <a:rPr lang="pt-BR" sz="1400" b="1" dirty="0" smtClean="0">
                          <a:latin typeface="Arial" pitchFamily="34" charset="0"/>
                          <a:cs typeface="Arial" pitchFamily="34" charset="0"/>
                        </a:rPr>
                        <a:t>Destrói nossa visão.  </a:t>
                      </a:r>
                    </a:p>
                  </a:txBody>
                  <a:tcPr/>
                </a:tc>
                <a:extLst>
                  <a:ext uri="{0D108BD9-81ED-4DB2-BD59-A6C34878D82A}">
                    <a16:rowId xmlns="" xmlns:a16="http://schemas.microsoft.com/office/drawing/2014/main" val="10003"/>
                  </a:ext>
                </a:extLst>
              </a:tr>
              <a:tr h="313234">
                <a:tc gridSpan="2" vMerge="1">
                  <a:txBody>
                    <a:bodyPr/>
                    <a:lstStyle/>
                    <a:p>
                      <a:endParaRPr lang="en-US" sz="2000" dirty="0">
                        <a:latin typeface="Arial" pitchFamily="34" charset="0"/>
                        <a:cs typeface="Arial" pitchFamily="34" charset="0"/>
                      </a:endParaRPr>
                    </a:p>
                  </a:txBody>
                  <a:tcPr/>
                </a:tc>
                <a:tc hMerge="1"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Prejudica nosso evangelismo.</a:t>
                      </a:r>
                    </a:p>
                  </a:txBody>
                  <a:tcPr/>
                </a:tc>
                <a:extLst>
                  <a:ext uri="{0D108BD9-81ED-4DB2-BD59-A6C34878D82A}">
                    <a16:rowId xmlns="" xmlns:a16="http://schemas.microsoft.com/office/drawing/2014/main" val="10004"/>
                  </a:ext>
                </a:extLst>
              </a:tr>
              <a:tr h="313234">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ALMA</a:t>
                      </a:r>
                      <a:endParaRPr lang="en-US" sz="1400" b="1" dirty="0" smtClean="0">
                        <a:latin typeface="Arial" pitchFamily="34" charset="0"/>
                        <a:cs typeface="Arial" pitchFamily="34" charset="0"/>
                      </a:endParaRPr>
                    </a:p>
                  </a:txBody>
                  <a:tcPr/>
                </a:tc>
                <a:tc rowSpan="2">
                  <a:txBody>
                    <a:bodyPr/>
                    <a:lstStyle/>
                    <a:p>
                      <a:pPr algn="ctr"/>
                      <a:endParaRPr lang="pt-BR" sz="1400" b="1" dirty="0" smtClean="0">
                        <a:latin typeface="Arial" pitchFamily="34" charset="0"/>
                        <a:cs typeface="Arial" pitchFamily="34" charset="0"/>
                      </a:endParaRPr>
                    </a:p>
                    <a:p>
                      <a:pPr algn="ctr"/>
                      <a:r>
                        <a:rPr lang="pt-BR" sz="1400" b="1" dirty="0" smtClean="0">
                          <a:latin typeface="Arial" pitchFamily="34" charset="0"/>
                          <a:cs typeface="Arial" pitchFamily="34" charset="0"/>
                        </a:rPr>
                        <a:t>EMOÇÃO</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Nos causa perder esperança.  </a:t>
                      </a:r>
                    </a:p>
                  </a:txBody>
                  <a:tcPr/>
                </a:tc>
                <a:extLst>
                  <a:ext uri="{0D108BD9-81ED-4DB2-BD59-A6C34878D82A}">
                    <a16:rowId xmlns="" xmlns:a16="http://schemas.microsoft.com/office/drawing/2014/main" val="10005"/>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Tira nossa alegria.  </a:t>
                      </a:r>
                    </a:p>
                  </a:txBody>
                  <a:tcPr/>
                </a:tc>
                <a:extLst>
                  <a:ext uri="{0D108BD9-81ED-4DB2-BD59-A6C34878D82A}">
                    <a16:rowId xmlns="" xmlns:a16="http://schemas.microsoft.com/office/drawing/2014/main" val="10006"/>
                  </a:ext>
                </a:extLst>
              </a:tr>
              <a:tr h="313234">
                <a:tc vMerge="1">
                  <a:txBody>
                    <a:bodyPr/>
                    <a:lstStyle/>
                    <a:p>
                      <a:endParaRPr lang="en-US" sz="2000" dirty="0">
                        <a:latin typeface="Arial" pitchFamily="34" charset="0"/>
                        <a:cs typeface="Arial" pitchFamily="34" charset="0"/>
                      </a:endParaRPr>
                    </a:p>
                  </a:txBody>
                  <a:tcPr/>
                </a:tc>
                <a:tc rowSpan="3">
                  <a:txBody>
                    <a:bodyPr/>
                    <a:lstStyle/>
                    <a:p>
                      <a:pPr algn="ctr"/>
                      <a:endParaRPr lang="pt-BR" sz="1400" b="1" dirty="0" smtClean="0">
                        <a:latin typeface="Arial" pitchFamily="34" charset="0"/>
                        <a:cs typeface="Arial" pitchFamily="34" charset="0"/>
                      </a:endParaRPr>
                    </a:p>
                    <a:p>
                      <a:pPr algn="ctr"/>
                      <a:endParaRPr lang="pt-BR" sz="1400" b="1" dirty="0" smtClean="0">
                        <a:latin typeface="Arial" pitchFamily="34" charset="0"/>
                        <a:cs typeface="Arial" pitchFamily="34" charset="0"/>
                      </a:endParaRPr>
                    </a:p>
                    <a:p>
                      <a:pPr algn="ctr"/>
                      <a:r>
                        <a:rPr lang="pt-BR" sz="1400" b="1" dirty="0" smtClean="0">
                          <a:latin typeface="Arial" pitchFamily="34" charset="0"/>
                          <a:cs typeface="Arial" pitchFamily="34" charset="0"/>
                        </a:rPr>
                        <a:t>MENTAL</a:t>
                      </a:r>
                      <a:endParaRPr lang="en-US" sz="1400" b="1" dirty="0">
                        <a:latin typeface="Arial" pitchFamily="34" charset="0"/>
                        <a:cs typeface="Arial" pitchFamily="34" charset="0"/>
                      </a:endParaRPr>
                    </a:p>
                  </a:txBody>
                  <a:tcPr/>
                </a:tc>
                <a:tc>
                  <a:txBody>
                    <a:bodyPr/>
                    <a:lstStyle/>
                    <a:p>
                      <a:pPr marL="342900" indent="-342900">
                        <a:spcBef>
                          <a:spcPct val="20000"/>
                        </a:spcBef>
                        <a:defRPr/>
                      </a:pPr>
                      <a:r>
                        <a:rPr lang="pt-BR" sz="1400" b="1" dirty="0" smtClean="0">
                          <a:latin typeface="Arial" pitchFamily="34" charset="0"/>
                          <a:cs typeface="Arial" pitchFamily="34" charset="0"/>
                        </a:rPr>
                        <a:t>Falta de fazer decisões.   </a:t>
                      </a:r>
                    </a:p>
                  </a:txBody>
                  <a:tcPr/>
                </a:tc>
                <a:extLst>
                  <a:ext uri="{0D108BD9-81ED-4DB2-BD59-A6C34878D82A}">
                    <a16:rowId xmlns="" xmlns:a16="http://schemas.microsoft.com/office/drawing/2014/main" val="10007"/>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285750" indent="-285750">
                        <a:spcBef>
                          <a:spcPct val="20000"/>
                        </a:spcBef>
                      </a:pPr>
                      <a:r>
                        <a:rPr kumimoji="0" lang="pt-BR" sz="1400" b="1" i="0" u="none" strike="noStrike" kern="1200" cap="none" spc="0" normalizeH="0" baseline="0" noProof="0" dirty="0" smtClean="0">
                          <a:ln>
                            <a:noFill/>
                          </a:ln>
                          <a:effectLst/>
                          <a:uLnTx/>
                          <a:uFillTx/>
                          <a:latin typeface="Arial" pitchFamily="34" charset="0"/>
                          <a:cs typeface="Arial" pitchFamily="34" charset="0"/>
                        </a:rPr>
                        <a:t>Preocupação é quando nossos pensamentos.</a:t>
                      </a:r>
                      <a:r>
                        <a:rPr kumimoji="0" lang="pt-BR" sz="1400" b="1" i="0" u="none" strike="noStrike" kern="1200" cap="none" spc="0" normalizeH="0" noProof="0" dirty="0" smtClean="0">
                          <a:ln>
                            <a:noFill/>
                          </a:ln>
                          <a:effectLst/>
                          <a:uLnTx/>
                          <a:uFillTx/>
                          <a:latin typeface="Arial" pitchFamily="34" charset="0"/>
                          <a:cs typeface="Arial" pitchFamily="34" charset="0"/>
                        </a:rPr>
                        <a:t> </a:t>
                      </a:r>
                      <a:endParaRPr lang="en-US" sz="1400" b="1" dirty="0">
                        <a:latin typeface="Arial" pitchFamily="34" charset="0"/>
                        <a:cs typeface="Arial" pitchFamily="34" charset="0"/>
                      </a:endParaRPr>
                    </a:p>
                  </a:txBody>
                  <a:tcPr/>
                </a:tc>
                <a:extLst>
                  <a:ext uri="{0D108BD9-81ED-4DB2-BD59-A6C34878D82A}">
                    <a16:rowId xmlns="" xmlns:a16="http://schemas.microsoft.com/office/drawing/2014/main" val="10008"/>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285750" indent="-285750">
                        <a:spcBef>
                          <a:spcPct val="20000"/>
                        </a:spcBef>
                      </a:pPr>
                      <a:r>
                        <a:rPr lang="pt-BR" sz="1400" b="1" dirty="0" smtClean="0">
                          <a:latin typeface="Arial" pitchFamily="34" charset="0"/>
                          <a:cs typeface="Arial" pitchFamily="34" charset="0"/>
                        </a:rPr>
                        <a:t>São fixados sobre uma mudança no futuro. </a:t>
                      </a:r>
                      <a:endParaRPr lang="en-US" sz="1400" b="1" dirty="0">
                        <a:latin typeface="Arial" pitchFamily="34" charset="0"/>
                        <a:cs typeface="Arial" pitchFamily="34" charset="0"/>
                      </a:endParaRPr>
                    </a:p>
                  </a:txBody>
                  <a:tcPr/>
                </a:tc>
                <a:extLst>
                  <a:ext uri="{0D108BD9-81ED-4DB2-BD59-A6C34878D82A}">
                    <a16:rowId xmlns="" xmlns:a16="http://schemas.microsoft.com/office/drawing/2014/main" val="10009"/>
                  </a:ext>
                </a:extLst>
              </a:tr>
              <a:tr h="313234">
                <a:tc vMerge="1">
                  <a:txBody>
                    <a:bodyPr/>
                    <a:lstStyle/>
                    <a:p>
                      <a:endParaRPr lang="en-US" sz="2000" dirty="0">
                        <a:latin typeface="Arial" pitchFamily="34" charset="0"/>
                        <a:cs typeface="Arial" pitchFamily="34" charset="0"/>
                      </a:endParaRPr>
                    </a:p>
                  </a:txBody>
                  <a:tcPr/>
                </a:tc>
                <a:tc rowSpan="4">
                  <a:txBody>
                    <a:bodyPr/>
                    <a:lstStyle/>
                    <a:p>
                      <a:pPr algn="ctr"/>
                      <a:endParaRPr lang="pt-BR" sz="1400" b="1" dirty="0" smtClean="0">
                        <a:latin typeface="Arial" pitchFamily="34" charset="0"/>
                        <a:cs typeface="Arial" pitchFamily="34" charset="0"/>
                      </a:endParaRPr>
                    </a:p>
                    <a:p>
                      <a:pPr algn="ctr"/>
                      <a:endParaRPr lang="pt-BR" sz="1400" b="1" dirty="0" smtClean="0">
                        <a:latin typeface="Arial" pitchFamily="34" charset="0"/>
                        <a:cs typeface="Arial" pitchFamily="34" charset="0"/>
                      </a:endParaRPr>
                    </a:p>
                    <a:p>
                      <a:pPr algn="ctr"/>
                      <a:r>
                        <a:rPr lang="pt-BR" sz="1400" b="1" dirty="0" smtClean="0">
                          <a:latin typeface="Arial" pitchFamily="34" charset="0"/>
                          <a:cs typeface="Arial" pitchFamily="34" charset="0"/>
                        </a:rPr>
                        <a:t>VONTADE</a:t>
                      </a:r>
                      <a:endParaRPr lang="en-US" sz="1400" b="1" dirty="0">
                        <a:latin typeface="Arial" pitchFamily="34" charset="0"/>
                        <a:cs typeface="Arial" pitchFamily="34" charset="0"/>
                      </a:endParaRPr>
                    </a:p>
                  </a:txBody>
                  <a:tcPr/>
                </a:tc>
                <a:tc>
                  <a:txBody>
                    <a:bodyPr/>
                    <a:lstStyle/>
                    <a:p>
                      <a:pPr marL="228600" indent="-228600">
                        <a:spcBef>
                          <a:spcPct val="20000"/>
                        </a:spcBef>
                        <a:defRPr/>
                      </a:pPr>
                      <a:r>
                        <a:rPr kumimoji="0" lang="pt-BR" sz="1400" b="1" i="0" u="none" strike="noStrike" kern="1200" cap="none" spc="0" normalizeH="0" baseline="0" noProof="0" dirty="0" smtClean="0">
                          <a:ln>
                            <a:noFill/>
                          </a:ln>
                          <a:effectLst/>
                          <a:uLnTx/>
                          <a:uFillTx/>
                          <a:latin typeface="Arial" pitchFamily="34" charset="0"/>
                          <a:cs typeface="Arial" pitchFamily="34" charset="0"/>
                        </a:rPr>
                        <a:t>Não produzem produtividade.  </a:t>
                      </a:r>
                    </a:p>
                  </a:txBody>
                  <a:tcPr/>
                </a:tc>
                <a:extLst>
                  <a:ext uri="{0D108BD9-81ED-4DB2-BD59-A6C34878D82A}">
                    <a16:rowId xmlns="" xmlns:a16="http://schemas.microsoft.com/office/drawing/2014/main" val="10010"/>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400" b="1" dirty="0" smtClean="0">
                          <a:latin typeface="Arial" pitchFamily="34" charset="0"/>
                          <a:cs typeface="Arial" pitchFamily="34" charset="0"/>
                        </a:rPr>
                        <a:t>Nos controla. </a:t>
                      </a:r>
                    </a:p>
                  </a:txBody>
                  <a:tcPr/>
                </a:tc>
                <a:extLst>
                  <a:ext uri="{0D108BD9-81ED-4DB2-BD59-A6C34878D82A}">
                    <a16:rowId xmlns="" xmlns:a16="http://schemas.microsoft.com/office/drawing/2014/main" val="10011"/>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400" b="1" dirty="0" smtClean="0">
                          <a:latin typeface="Arial" pitchFamily="34" charset="0"/>
                          <a:cs typeface="Arial" pitchFamily="34" charset="0"/>
                        </a:rPr>
                        <a:t>Impede-nos de funcionar.  </a:t>
                      </a:r>
                    </a:p>
                  </a:txBody>
                  <a:tcPr/>
                </a:tc>
                <a:extLst>
                  <a:ext uri="{0D108BD9-81ED-4DB2-BD59-A6C34878D82A}">
                    <a16:rowId xmlns="" xmlns:a16="http://schemas.microsoft.com/office/drawing/2014/main" val="10012"/>
                  </a:ext>
                </a:extLst>
              </a:tr>
              <a:tr h="313234">
                <a:tc vMerge="1">
                  <a:txBody>
                    <a:bodyPr/>
                    <a:lstStyle/>
                    <a:p>
                      <a:endParaRPr lang="en-US" sz="2000" dirty="0">
                        <a:latin typeface="Arial" pitchFamily="34" charset="0"/>
                        <a:cs typeface="Arial" pitchFamily="34" charset="0"/>
                      </a:endParaRPr>
                    </a:p>
                  </a:txBody>
                  <a:tcPr/>
                </a:tc>
                <a:tc vMerge="1">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Rouba nossa energia.  </a:t>
                      </a:r>
                    </a:p>
                  </a:txBody>
                  <a:tcPr/>
                </a:tc>
                <a:extLst>
                  <a:ext uri="{0D108BD9-81ED-4DB2-BD59-A6C34878D82A}">
                    <a16:rowId xmlns="" xmlns:a16="http://schemas.microsoft.com/office/drawing/2014/main" val="10013"/>
                  </a:ext>
                </a:extLst>
              </a:tr>
              <a:tr h="3132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CORPO</a:t>
                      </a:r>
                      <a:endParaRPr lang="en-US" sz="1400" b="1" dirty="0" smtClean="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a:txBody>
                    <a:bodyPr/>
                    <a:lstStyle/>
                    <a:p>
                      <a:pPr marL="342900" indent="-342900">
                        <a:spcBef>
                          <a:spcPct val="20000"/>
                        </a:spcBef>
                        <a:defRPr/>
                      </a:pPr>
                      <a:r>
                        <a:rPr lang="pt-BR" sz="1400" b="1" dirty="0" smtClean="0">
                          <a:latin typeface="Arial" pitchFamily="34" charset="0"/>
                          <a:cs typeface="Arial" pitchFamily="34" charset="0"/>
                        </a:rPr>
                        <a:t>Provoca problemas físicos.  </a:t>
                      </a:r>
                    </a:p>
                  </a:txBody>
                  <a:tcPr/>
                </a:tc>
                <a:extLst>
                  <a:ext uri="{0D108BD9-81ED-4DB2-BD59-A6C34878D82A}">
                    <a16:rowId xmlns="" xmlns:a16="http://schemas.microsoft.com/office/drawing/2014/main" val="10014"/>
                  </a:ext>
                </a:extLst>
              </a:tr>
            </a:tbl>
          </a:graphicData>
        </a:graphic>
      </p:graphicFrame>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afeita nosso ser inteiro</a:t>
            </a:r>
            <a:r>
              <a:rPr kumimoji="0" lang="pt-BR" sz="2400" b="1" i="0" u="none" strike="noStrike" kern="1200" cap="none" spc="0" normalizeH="0" baseline="0" noProof="0" dirty="0" smtClean="0">
                <a:ln>
                  <a:noFill/>
                </a:ln>
                <a:effectLst/>
                <a:uLnTx/>
                <a:uFillTx/>
                <a:latin typeface="Arial" pitchFamily="34" charset="0"/>
                <a:cs typeface="Arial" pitchFamily="34" charset="0"/>
              </a:rPr>
              <a:t>:</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1331640" y="3002176"/>
            <a:ext cx="6840760" cy="1938992"/>
          </a:xfrm>
          <a:prstGeom prst="rect">
            <a:avLst/>
          </a:prstGeom>
          <a:solidFill>
            <a:schemeClr val="accent1"/>
          </a:solidFill>
          <a:scene3d>
            <a:camera prst="orthographicFront"/>
            <a:lightRig rig="threePt" dir="t"/>
          </a:scene3d>
          <a:sp3d>
            <a:bevelT/>
          </a:sp3d>
        </p:spPr>
        <p:txBody>
          <a:bodyPr wrap="square" rtlCol="0">
            <a:spAutoFit/>
          </a:bodyPr>
          <a:lstStyle/>
          <a:p>
            <a:pPr algn="ctr"/>
            <a:r>
              <a:rPr lang="pt-BR" sz="6000" b="1" dirty="0" smtClean="0">
                <a:solidFill>
                  <a:srgbClr val="FFFF00"/>
                </a:solidFill>
              </a:rPr>
              <a:t>O MEDO DESTROI VIDAS</a:t>
            </a:r>
            <a:endParaRPr lang="en-US" sz="6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77281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manifesta-se em diversas maneiras:</a:t>
            </a:r>
            <a:endParaRPr kumimoji="0" lang="pt-BR" sz="2400" b="1" i="0" u="none" strike="noStrike" kern="1200" cap="none" spc="0" normalizeH="0" baseline="0" noProof="0" dirty="0" smtClean="0">
              <a:ln>
                <a:noFill/>
              </a:ln>
              <a:effectLst/>
              <a:uLnTx/>
              <a:uFillTx/>
              <a:latin typeface="Arial" pitchFamily="34" charset="0"/>
              <a:cs typeface="Arial" pitchFamily="34" charset="0"/>
            </a:endParaRP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492896"/>
            <a:ext cx="8640960" cy="424847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pt-PT" sz="2400" b="1" dirty="0" smtClean="0">
                <a:latin typeface="Arial" pitchFamily="34" charset="0"/>
                <a:cs typeface="Arial" pitchFamily="34" charset="0"/>
              </a:rPr>
              <a:t>Pensamentos obsessivos</a:t>
            </a:r>
          </a:p>
          <a:p>
            <a:pPr marL="342900" lvl="0" indent="-342900">
              <a:spcBef>
                <a:spcPct val="20000"/>
              </a:spcBef>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Controle de Comportamentos</a:t>
            </a:r>
          </a:p>
          <a:p>
            <a:pPr marL="342900" lvl="0" indent="-342900">
              <a:spcBef>
                <a:spcPct val="20000"/>
              </a:spcBef>
              <a:defRPr/>
            </a:pPr>
            <a:r>
              <a:rPr lang="pt-PT" sz="2400" b="1" dirty="0" smtClean="0">
                <a:latin typeface="Arial" pitchFamily="34" charset="0"/>
                <a:cs typeface="Arial" pitchFamily="34" charset="0"/>
              </a:rPr>
              <a:t>		Comportamentos Perfeccionistas</a:t>
            </a:r>
            <a:br>
              <a:rPr lang="pt-PT" sz="2400" b="1" dirty="0" smtClean="0">
                <a:latin typeface="Arial" pitchFamily="34" charset="0"/>
                <a:cs typeface="Arial" pitchFamily="34" charset="0"/>
              </a:rPr>
            </a:br>
            <a:r>
              <a:rPr lang="pt-PT" sz="2400" b="1" dirty="0" smtClean="0">
                <a:latin typeface="Arial" pitchFamily="34" charset="0"/>
                <a:cs typeface="Arial" pitchFamily="34" charset="0"/>
              </a:rPr>
              <a:t>	Comportamentos Compulsivos</a:t>
            </a:r>
          </a:p>
          <a:p>
            <a:pPr marL="342900" lvl="0" indent="-342900">
              <a:spcBef>
                <a:spcPct val="20000"/>
              </a:spcBef>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Ataques de pânico</a:t>
            </a:r>
          </a:p>
          <a:p>
            <a:pPr marL="342900" lvl="0" indent="-342900">
              <a:spcBef>
                <a:spcPct val="20000"/>
              </a:spcBef>
              <a:buFont typeface="Arial" pitchFamily="34" charset="0"/>
              <a:buChar char="•"/>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Fobias</a:t>
            </a: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Título 1"/>
          <p:cNvSpPr txBox="1">
            <a:spLocks/>
          </p:cNvSpPr>
          <p:nvPr/>
        </p:nvSpPr>
        <p:spPr>
          <a:xfrm>
            <a:off x="331912" y="3410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968"/>
            <a:ext cx="8229600" cy="1143000"/>
          </a:xfrm>
        </p:spPr>
        <p:txBody>
          <a:bodyPr/>
          <a:lstStyle/>
          <a:p>
            <a:r>
              <a:rPr lang="pt-BR" sz="9600" b="1" dirty="0" smtClean="0"/>
              <a:t>LIÇÃO 2</a:t>
            </a:r>
            <a:endParaRPr lang="en-US" sz="9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5" name="Espaço Reservado para Conteúdo 2"/>
          <p:cNvSpPr txBox="1">
            <a:spLocks/>
          </p:cNvSpPr>
          <p:nvPr/>
        </p:nvSpPr>
        <p:spPr>
          <a:xfrm>
            <a:off x="6516216" y="5691052"/>
            <a:ext cx="1524000" cy="609600"/>
          </a:xfrm>
          <a:prstGeom prst="rect">
            <a:avLst/>
          </a:prstGeom>
        </p:spPr>
        <p:txBody>
          <a:bodyPr/>
          <a:lstStyle/>
          <a:p>
            <a:pPr marL="342900" indent="-342900" algn="ctr">
              <a:spcBef>
                <a:spcPct val="20000"/>
              </a:spcBef>
              <a:buFont typeface="Arial" pitchFamily="34" charset="0"/>
              <a:buNone/>
              <a:defRPr/>
            </a:pPr>
            <a:r>
              <a:rPr lang="pt-BR" sz="2800" b="1" dirty="0" smtClean="0">
                <a:solidFill>
                  <a:prstClr val="black"/>
                </a:solidFill>
              </a:rPr>
              <a:t>Pânico</a:t>
            </a:r>
            <a:endParaRPr lang="en-US" sz="2800" b="1" dirty="0">
              <a:solidFill>
                <a:prstClr val="black"/>
              </a:solidFill>
            </a:endParaRPr>
          </a:p>
        </p:txBody>
      </p:sp>
      <p:pic>
        <p:nvPicPr>
          <p:cNvPr id="6" name="Picture 2" descr="http://lh3.ggpht.com/_rO1asbIH6w8/THMHDDXLViI/AAAAAAAAXOw/ksk8p72nkqY/4ba02357f-3307-42b7-a2be-cafb9a3f3a7c%5B5%5D.jpg"/>
          <p:cNvPicPr>
            <a:picLocks noChangeAspect="1" noChangeArrowheads="1"/>
          </p:cNvPicPr>
          <p:nvPr/>
        </p:nvPicPr>
        <p:blipFill>
          <a:blip r:embed="rId2" cstate="print"/>
          <a:srcRect/>
          <a:stretch>
            <a:fillRect/>
          </a:stretch>
        </p:blipFill>
        <p:spPr bwMode="auto">
          <a:xfrm>
            <a:off x="251520" y="1988840"/>
            <a:ext cx="2362200" cy="2362200"/>
          </a:xfrm>
          <a:prstGeom prst="rect">
            <a:avLst/>
          </a:prstGeom>
          <a:noFill/>
        </p:spPr>
      </p:pic>
      <p:pic>
        <p:nvPicPr>
          <p:cNvPr id="7" name="Picture 4" descr="http://www.site.feuc.br/niead/images/stories/medo2.jpg"/>
          <p:cNvPicPr>
            <a:picLocks noChangeAspect="1" noChangeArrowheads="1"/>
          </p:cNvPicPr>
          <p:nvPr/>
        </p:nvPicPr>
        <p:blipFill>
          <a:blip r:embed="rId3" cstate="print"/>
          <a:srcRect/>
          <a:stretch>
            <a:fillRect/>
          </a:stretch>
        </p:blipFill>
        <p:spPr bwMode="auto">
          <a:xfrm>
            <a:off x="3059832" y="2276872"/>
            <a:ext cx="2466975" cy="3114630"/>
          </a:xfrm>
          <a:prstGeom prst="rect">
            <a:avLst/>
          </a:prstGeom>
          <a:noFill/>
        </p:spPr>
      </p:pic>
      <p:sp>
        <p:nvSpPr>
          <p:cNvPr id="8" name="Espaço Reservado para Conteúdo 2"/>
          <p:cNvSpPr txBox="1">
            <a:spLocks/>
          </p:cNvSpPr>
          <p:nvPr/>
        </p:nvSpPr>
        <p:spPr>
          <a:xfrm>
            <a:off x="3333332" y="5390620"/>
            <a:ext cx="1828800" cy="685800"/>
          </a:xfrm>
          <a:prstGeom prst="rect">
            <a:avLst/>
          </a:prstGeom>
        </p:spPr>
        <p:txBody>
          <a:bodyPr vert="horz" lIns="91440" tIns="45720" rIns="91440" bIns="45720" rtlCol="0">
            <a:normAutofit/>
          </a:bodyPr>
          <a:lstStyle/>
          <a:p>
            <a:pPr marL="342900" indent="-342900" algn="ctr">
              <a:spcBef>
                <a:spcPct val="20000"/>
              </a:spcBef>
              <a:defRPr/>
            </a:pPr>
            <a:r>
              <a:rPr lang="pt-BR" sz="2800" b="1" dirty="0" smtClean="0">
                <a:solidFill>
                  <a:prstClr val="black"/>
                </a:solidFill>
              </a:rPr>
              <a:t>Medo &gt; </a:t>
            </a:r>
            <a:endParaRPr lang="en-US" sz="2800" b="1" dirty="0">
              <a:solidFill>
                <a:prstClr val="black"/>
              </a:solidFill>
            </a:endParaRPr>
          </a:p>
        </p:txBody>
      </p:sp>
      <p:sp>
        <p:nvSpPr>
          <p:cNvPr id="9" name="Espaço Reservado para Conteúdo 2"/>
          <p:cNvSpPr txBox="1">
            <a:spLocks/>
          </p:cNvSpPr>
          <p:nvPr/>
        </p:nvSpPr>
        <p:spPr>
          <a:xfrm>
            <a:off x="179512" y="4321232"/>
            <a:ext cx="2520280" cy="685800"/>
          </a:xfrm>
          <a:prstGeom prst="rect">
            <a:avLst/>
          </a:prstGeom>
        </p:spPr>
        <p:txBody>
          <a:bodyPr vert="horz" lIns="91440" tIns="45720" rIns="91440" bIns="45720" rtlCol="0">
            <a:normAutofit/>
          </a:bodyPr>
          <a:lstStyle/>
          <a:p>
            <a:pPr marL="342900" indent="-342900" algn="ctr">
              <a:spcBef>
                <a:spcPct val="20000"/>
              </a:spcBef>
              <a:defRPr/>
            </a:pPr>
            <a:r>
              <a:rPr lang="pt-BR" sz="2800" b="1" dirty="0" smtClean="0">
                <a:solidFill>
                  <a:prstClr val="black"/>
                </a:solidFill>
              </a:rPr>
              <a:t>Preocupação  &gt;</a:t>
            </a:r>
            <a:endParaRPr lang="en-US" sz="2800" b="1" dirty="0">
              <a:solidFill>
                <a:prstClr val="black"/>
              </a:solidFill>
            </a:endParaRPr>
          </a:p>
        </p:txBody>
      </p:sp>
      <p:pic>
        <p:nvPicPr>
          <p:cNvPr id="10" name="Picture 6" descr="http://hipnosecuritiba.com.br/wp-content/uploads/2010/06/ataque-panico.jpg"/>
          <p:cNvPicPr>
            <a:picLocks noChangeAspect="1" noChangeArrowheads="1"/>
          </p:cNvPicPr>
          <p:nvPr/>
        </p:nvPicPr>
        <p:blipFill>
          <a:blip r:embed="rId4" cstate="print"/>
          <a:srcRect/>
          <a:stretch>
            <a:fillRect/>
          </a:stretch>
        </p:blipFill>
        <p:spPr bwMode="auto">
          <a:xfrm>
            <a:off x="5940152" y="2924944"/>
            <a:ext cx="2857500" cy="282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772816"/>
            <a:ext cx="8229600" cy="604664"/>
          </a:xfrm>
          <a:prstGeom prst="rect">
            <a:avLst/>
          </a:prstGeom>
        </p:spPr>
        <p:txBody>
          <a:bodyPr>
            <a:noAutofit/>
          </a:bodyPr>
          <a:lstStyle/>
          <a:p>
            <a:pPr algn="ctr">
              <a:spcBef>
                <a:spcPct val="20000"/>
              </a:spcBef>
            </a:pPr>
            <a:r>
              <a:rPr kumimoji="0" lang="pt-BR" sz="2400" b="1" i="0" u="none" strike="noStrike" kern="1200" cap="none" spc="0" normalizeH="0" baseline="0" noProof="0" dirty="0" smtClean="0">
                <a:ln>
                  <a:noFill/>
                </a:ln>
                <a:effectLst/>
                <a:uLnTx/>
                <a:uFillTx/>
                <a:latin typeface="Arial" pitchFamily="34" charset="0"/>
                <a:cs typeface="Arial" pitchFamily="34" charset="0"/>
              </a:rPr>
              <a:t>Medo </a:t>
            </a:r>
            <a:r>
              <a:rPr lang="pt-BR" sz="2400" b="1" dirty="0" smtClean="0">
                <a:latin typeface="Arial" pitchFamily="34" charset="0"/>
                <a:cs typeface="Arial" pitchFamily="34" charset="0"/>
              </a:rPr>
              <a:t>Prejudicial manifesta-se em diversas maneiras:</a:t>
            </a:r>
            <a:endParaRPr kumimoji="0" lang="pt-BR" sz="2400" b="1" i="0" u="none" strike="noStrike" kern="1200" cap="none" spc="0" normalizeH="0" baseline="0" noProof="0" dirty="0" smtClean="0">
              <a:ln>
                <a:noFill/>
              </a:ln>
              <a:effectLst/>
              <a:uLnTx/>
              <a:uFillTx/>
              <a:latin typeface="Arial" pitchFamily="34" charset="0"/>
              <a:cs typeface="Arial" pitchFamily="34" charset="0"/>
            </a:endParaRP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492896"/>
            <a:ext cx="8640960" cy="424847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pt-PT" sz="2400" b="1" dirty="0" smtClean="0">
                <a:latin typeface="Arial" pitchFamily="34" charset="0"/>
                <a:cs typeface="Arial" pitchFamily="34" charset="0"/>
              </a:rPr>
              <a:t>Pensamentos obsessivos</a:t>
            </a:r>
          </a:p>
          <a:p>
            <a:pPr marL="342900" lvl="0" indent="-342900">
              <a:spcBef>
                <a:spcPct val="20000"/>
              </a:spcBef>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Controle de Comportamentos</a:t>
            </a:r>
          </a:p>
          <a:p>
            <a:pPr marL="342900" lvl="0" indent="-342900">
              <a:spcBef>
                <a:spcPct val="20000"/>
              </a:spcBef>
              <a:defRPr/>
            </a:pPr>
            <a:r>
              <a:rPr lang="pt-PT" sz="2400" b="1" dirty="0" smtClean="0">
                <a:latin typeface="Arial" pitchFamily="34" charset="0"/>
                <a:cs typeface="Arial" pitchFamily="34" charset="0"/>
              </a:rPr>
              <a:t>		Comportamentos Perfeccionistas</a:t>
            </a:r>
            <a:br>
              <a:rPr lang="pt-PT" sz="2400" b="1" dirty="0" smtClean="0">
                <a:latin typeface="Arial" pitchFamily="34" charset="0"/>
                <a:cs typeface="Arial" pitchFamily="34" charset="0"/>
              </a:rPr>
            </a:br>
            <a:r>
              <a:rPr lang="pt-PT" sz="2400" b="1" dirty="0" smtClean="0">
                <a:latin typeface="Arial" pitchFamily="34" charset="0"/>
                <a:cs typeface="Arial" pitchFamily="34" charset="0"/>
              </a:rPr>
              <a:t>	Comportamentos Compulsivos</a:t>
            </a:r>
          </a:p>
          <a:p>
            <a:pPr marL="342900" lvl="0" indent="-342900">
              <a:spcBef>
                <a:spcPct val="20000"/>
              </a:spcBef>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Ataques de pânico</a:t>
            </a:r>
          </a:p>
          <a:p>
            <a:pPr marL="342900" lvl="0" indent="-342900">
              <a:spcBef>
                <a:spcPct val="20000"/>
              </a:spcBef>
              <a:buFont typeface="Arial" pitchFamily="34" charset="0"/>
              <a:buChar char="•"/>
              <a:defRPr/>
            </a:pPr>
            <a:endParaRPr lang="pt-PT" sz="2400" b="1" dirty="0" smtClean="0">
              <a:latin typeface="Arial" pitchFamily="34" charset="0"/>
              <a:cs typeface="Arial" pitchFamily="34" charset="0"/>
            </a:endParaRPr>
          </a:p>
          <a:p>
            <a:pPr marL="342900" lvl="0" indent="-342900">
              <a:spcBef>
                <a:spcPct val="20000"/>
              </a:spcBef>
              <a:buFont typeface="Arial" pitchFamily="34" charset="0"/>
              <a:buChar char="•"/>
              <a:defRPr/>
            </a:pPr>
            <a:r>
              <a:rPr lang="pt-PT" sz="2400" b="1" dirty="0" smtClean="0">
                <a:latin typeface="Arial" pitchFamily="34" charset="0"/>
                <a:cs typeface="Arial" pitchFamily="34" charset="0"/>
              </a:rPr>
              <a:t>Fobias</a:t>
            </a: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Título 1"/>
          <p:cNvSpPr txBox="1">
            <a:spLocks/>
          </p:cNvSpPr>
          <p:nvPr/>
        </p:nvSpPr>
        <p:spPr>
          <a:xfrm>
            <a:off x="331912" y="3410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248472"/>
          </a:xfrm>
          <a:prstGeom prst="rect">
            <a:avLst/>
          </a:prstGeom>
        </p:spPr>
        <p:txBody>
          <a:bodyPr vert="horz" lIns="91440" tIns="45720" rIns="91440" bIns="45720" rtlCol="0">
            <a:normAutofit/>
          </a:bodyPr>
          <a:lstStyle/>
          <a:p>
            <a:pPr>
              <a:spcBef>
                <a:spcPct val="20000"/>
              </a:spcBef>
              <a:defRPr/>
            </a:pPr>
            <a:r>
              <a:rPr lang="pt-PT" sz="2400" dirty="0" smtClean="0"/>
              <a:t>Acontece que 85% das coisas com que preocupamos nunca aconteceram, e com os 15% que acontecerem, 79% as pessoas descobriram que elas poderiam lidar com a dificuldade melhor do que o esperado, ou a dificuldade lhes ensinou uma lição que vale a pena aprender. Isso significa que 97% do que você se preocupa não é muito mais do que uma mente temerosa punindo você com exageros e percepções erradas.</a:t>
            </a:r>
          </a:p>
          <a:p>
            <a:pPr>
              <a:spcBef>
                <a:spcPct val="20000"/>
              </a:spcBef>
              <a:defRPr/>
            </a:pPr>
            <a:endParaRPr lang="pt-PT" sz="2400" dirty="0" smtClean="0"/>
          </a:p>
          <a:p>
            <a:pPr>
              <a:spcBef>
                <a:spcPct val="20000"/>
              </a:spcBef>
              <a:defRPr/>
            </a:pPr>
            <a:r>
              <a:rPr lang="pt-PT" sz="2400" dirty="0" smtClean="0"/>
              <a:t>Mesmo que 97% do tempo nos preocupamos à toa, deixamos pensamentos obsessivos dominar as nossas vidas.</a:t>
            </a:r>
          </a:p>
          <a:p>
            <a:pPr>
              <a:spcBef>
                <a:spcPct val="20000"/>
              </a:spcBef>
              <a:defRPr/>
            </a:pPr>
            <a:endParaRPr lang="pt-PT" sz="2400" b="1"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lnSpcReduction="10000"/>
          </a:bodyPr>
          <a:lstStyle/>
          <a:p>
            <a:pPr marL="339725" indent="-339725">
              <a:spcBef>
                <a:spcPct val="20000"/>
              </a:spcBef>
              <a:buAutoNum type="arabicPeriod"/>
              <a:defRPr/>
            </a:pPr>
            <a:r>
              <a:rPr lang="pt-PT" sz="2400" dirty="0" smtClean="0"/>
              <a:t>Obsessões são dúvidas desenfreadas. As obsessões começam com tentativas de controlar a incerteza, pensando no problema e em suas possibilidades. As incertezas podem ser preocupações normais da vida cotidiana ou pensamentos indesejados gerados pelo coração maligno dentro de todos nós. Alguns exemplos seriam...</a:t>
            </a:r>
            <a:br>
              <a:rPr lang="pt-PT" sz="2400" dirty="0" smtClean="0"/>
            </a:br>
            <a:endParaRPr lang="pt-PT" sz="2400" dirty="0" smtClean="0"/>
          </a:p>
          <a:p>
            <a:pPr marL="796925" lvl="1" indent="-457200">
              <a:spcBef>
                <a:spcPct val="20000"/>
              </a:spcBef>
              <a:buAutoNum type="alphaLcPeriod"/>
              <a:tabLst>
                <a:tab pos="339725" algn="l"/>
              </a:tabLst>
              <a:defRPr/>
            </a:pPr>
            <a:r>
              <a:rPr lang="pt-PT" sz="2400" dirty="0" smtClean="0"/>
              <a:t>Dúvidas sobre saúde:</a:t>
            </a:r>
          </a:p>
          <a:p>
            <a:pPr marL="1254125" lvl="2" indent="-457200">
              <a:spcBef>
                <a:spcPct val="20000"/>
              </a:spcBef>
              <a:buFont typeface="Arial" pitchFamily="34" charset="0"/>
              <a:buChar char="•"/>
              <a:tabLst>
                <a:tab pos="339725" algn="l"/>
              </a:tabLst>
              <a:defRPr/>
            </a:pPr>
            <a:r>
              <a:rPr lang="pt-PT" sz="2400" dirty="0" smtClean="0"/>
              <a:t>E se eu tiver câncer, um tumor, uma doença incurável ou doença não descoberta; o que vai acontecer?</a:t>
            </a:r>
          </a:p>
          <a:p>
            <a:pPr marL="1254125" lvl="2" indent="-457200">
              <a:spcBef>
                <a:spcPct val="20000"/>
              </a:spcBef>
              <a:buFont typeface="Arial" pitchFamily="34" charset="0"/>
              <a:buChar char="•"/>
              <a:tabLst>
                <a:tab pos="339725" algn="l"/>
              </a:tabLst>
              <a:defRPr/>
            </a:pPr>
            <a:r>
              <a:rPr lang="pt-PT" sz="2400" dirty="0" smtClean="0"/>
              <a:t>E se houver germes em minhas mãos ou corpo? Tenho de ter a certeza de que estou desinfectado.</a:t>
            </a:r>
          </a:p>
          <a:p>
            <a:pPr marL="1254125" lvl="2" indent="-457200">
              <a:spcBef>
                <a:spcPct val="20000"/>
              </a:spcBef>
              <a:buFont typeface="Arial" pitchFamily="34" charset="0"/>
              <a:buChar char="•"/>
              <a:tabLst>
                <a:tab pos="339725" algn="l"/>
              </a:tabLst>
              <a:defRPr/>
            </a:pPr>
            <a:r>
              <a:rPr lang="pt-PT" sz="2400" dirty="0" smtClean="0"/>
              <a:t>E se eu estiver perdendo a cabeça, não estou louco? </a:t>
            </a:r>
            <a:r>
              <a:rPr lang="pt-BR" sz="2400" dirty="0" smtClean="0">
                <a:latin typeface="Arial" pitchFamily="34" charset="0"/>
                <a:cs typeface="Arial" pitchFamily="34" charset="0"/>
              </a:rPr>
              <a:t>&lt;</a:t>
            </a:r>
            <a:endParaRPr lang="pt-PT" sz="2400" b="1"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a:bodyPr>
          <a:lstStyle/>
          <a:p>
            <a:pPr marL="914400" lvl="1" indent="-457200">
              <a:spcBef>
                <a:spcPct val="20000"/>
              </a:spcBef>
              <a:buFont typeface="+mj-lt"/>
              <a:buAutoNum type="alphaLcPeriod" startAt="2"/>
              <a:defRPr/>
            </a:pPr>
            <a:r>
              <a:rPr lang="pt-BR" sz="2400" dirty="0" smtClean="0">
                <a:latin typeface="Arial" pitchFamily="34" charset="0"/>
                <a:cs typeface="Arial" pitchFamily="34" charset="0"/>
              </a:rPr>
              <a:t>Dúvidas sobre dirigindo o carro:</a:t>
            </a:r>
          </a:p>
          <a:p>
            <a:pPr marL="1254125" lvl="2" indent="-339725">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atropelasse alguém e matá-lo?</a:t>
            </a:r>
          </a:p>
          <a:p>
            <a:pPr marL="1254125" lvl="2" indent="-339725">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tiver outro ataque de pânico, mas desta vez enquanto estou dirigindo?</a:t>
            </a:r>
          </a:p>
          <a:p>
            <a:pPr marL="1254125" lvl="2" indent="-339725">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tiver um acidente e ferir ou matar um dos meus passageiros?</a:t>
            </a:r>
          </a:p>
          <a:p>
            <a:pPr marL="1254125" lvl="2" indent="-339725">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tiver um acidente, como vou pagar o conserto?</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fontScale="92500" lnSpcReduction="10000"/>
          </a:bodyPr>
          <a:lstStyle/>
          <a:p>
            <a:pPr marL="796925" lvl="1" indent="-457200">
              <a:spcBef>
                <a:spcPct val="20000"/>
              </a:spcBef>
              <a:buFont typeface="+mj-lt"/>
              <a:buAutoNum type="alphaLcPeriod" startAt="3"/>
              <a:tabLst>
                <a:tab pos="339725" algn="l"/>
                <a:tab pos="688975" algn="l"/>
              </a:tabLst>
              <a:defRPr/>
            </a:pPr>
            <a:r>
              <a:rPr lang="pt-BR" sz="2400" dirty="0" smtClean="0">
                <a:latin typeface="Arial" pitchFamily="34" charset="0"/>
                <a:cs typeface="Arial" pitchFamily="34" charset="0"/>
              </a:rPr>
              <a:t>Dúvidas sobre responsabilidades: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não me lembro de ler cada palavra da tarefa? Eu não quero mentir.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tomar duas amostras na mercearia é considerado roubar?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cometer um erro na minha cozinha e envenenar a família?</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não estiver fazendo um trabalho bom o suficiente para o chefe e ele está prestes a demitir-me?</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não me arrependi o suficiente, eu não estou realmente salvo?</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tiver cometido o "pecado imperdoável" quando eu ...? “</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a:bodyPr>
          <a:lstStyle/>
          <a:p>
            <a:pPr marL="796925" lvl="1" indent="-457200">
              <a:spcBef>
                <a:spcPct val="20000"/>
              </a:spcBef>
              <a:buFont typeface="+mj-lt"/>
              <a:buAutoNum type="alphaLcPeriod" startAt="4"/>
              <a:tabLst>
                <a:tab pos="339725" algn="l"/>
                <a:tab pos="688975" algn="l"/>
              </a:tabLst>
              <a:defRPr/>
            </a:pPr>
            <a:r>
              <a:rPr lang="pt-BR" sz="2400" dirty="0" smtClean="0">
                <a:latin typeface="Arial" pitchFamily="34" charset="0"/>
                <a:cs typeface="Arial" pitchFamily="34" charset="0"/>
              </a:rPr>
              <a:t>Dúvidas sobre segurança física:</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não trancar as portas corretamente, e alguém entra e mata todos nós?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não desligar o gás no fogão e a casa queimar?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marido está tentando envenenar-me?</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deixar minha filha dirigir para trabalhar ou ir para o acampamento, e ela morrer em um acidente?</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acidentalmente afogar meu filho dando-lhe um banho na banheira? </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default.jpg"/>
          <p:cNvPicPr>
            <a:picLocks noChangeAspect="1"/>
          </p:cNvPicPr>
          <p:nvPr/>
        </p:nvPicPr>
        <p:blipFill>
          <a:blip r:embed="rId2" cstate="print"/>
          <a:stretch>
            <a:fillRect/>
          </a:stretch>
        </p:blipFill>
        <p:spPr>
          <a:xfrm>
            <a:off x="3661410" y="1853972"/>
            <a:ext cx="5232581" cy="3924436"/>
          </a:xfrm>
          <a:prstGeom prst="rect">
            <a:avLst/>
          </a:prstGeom>
        </p:spPr>
      </p:pic>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INTRODUÇÃO</a:t>
            </a:r>
            <a:endParaRPr lang="pt-BR" sz="8000" b="1" dirty="0">
              <a:solidFill>
                <a:srgbClr val="0070C0"/>
              </a:solidFill>
              <a:latin typeface="Tahoma"/>
            </a:endParaRPr>
          </a:p>
        </p:txBody>
      </p:sp>
      <p:sp>
        <p:nvSpPr>
          <p:cNvPr id="3" name="Content Placeholder 2"/>
          <p:cNvSpPr txBox="1">
            <a:spLocks/>
          </p:cNvSpPr>
          <p:nvPr/>
        </p:nvSpPr>
        <p:spPr>
          <a:xfrm>
            <a:off x="0" y="5949280"/>
            <a:ext cx="8640960" cy="4781128"/>
          </a:xfrm>
          <a:prstGeom prst="rect">
            <a:avLst/>
          </a:prstGeom>
        </p:spPr>
        <p:txBody>
          <a:bodyPr>
            <a:normAutofit/>
          </a:bodyPr>
          <a:lstStyle/>
          <a:p>
            <a:pPr marL="342900" lvl="0" indent="-342900" algn="ctr">
              <a:spcBef>
                <a:spcPct val="20000"/>
              </a:spcBef>
              <a:defRPr/>
            </a:pPr>
            <a:r>
              <a:rPr kumimoji="0" lang="pt-BR"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Alvo: Seja como esta pomba.</a:t>
            </a:r>
            <a:endParaRPr kumimoji="0" lang="pt-BR"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5" name="Picture 4" descr="peace-in-the-storm.jpg"/>
          <p:cNvPicPr>
            <a:picLocks noChangeAspect="1"/>
          </p:cNvPicPr>
          <p:nvPr/>
        </p:nvPicPr>
        <p:blipFill>
          <a:blip r:embed="rId3" cstate="print"/>
          <a:stretch>
            <a:fillRect/>
          </a:stretch>
        </p:blipFill>
        <p:spPr>
          <a:xfrm>
            <a:off x="323528" y="1844824"/>
            <a:ext cx="3070627" cy="3908070"/>
          </a:xfrm>
          <a:prstGeom prst="rect">
            <a:avLst/>
          </a:prstGeom>
        </p:spPr>
      </p:pic>
      <p:sp>
        <p:nvSpPr>
          <p:cNvPr id="6" name="Oval 5"/>
          <p:cNvSpPr/>
          <p:nvPr/>
        </p:nvSpPr>
        <p:spPr>
          <a:xfrm>
            <a:off x="5796136" y="3933056"/>
            <a:ext cx="1224136" cy="1224136"/>
          </a:xfrm>
          <a:prstGeom prst="ellipse">
            <a:avLst/>
          </a:prstGeom>
          <a:noFill/>
          <a:ln w="635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fontScale="92500" lnSpcReduction="10000"/>
          </a:bodyPr>
          <a:lstStyle/>
          <a:p>
            <a:pPr marL="796925" lvl="1" indent="-457200">
              <a:spcBef>
                <a:spcPct val="20000"/>
              </a:spcBef>
              <a:buFont typeface="+mj-lt"/>
              <a:buAutoNum type="alphaLcPeriod" startAt="5"/>
              <a:tabLst>
                <a:tab pos="339725" algn="l"/>
                <a:tab pos="688975" algn="l"/>
              </a:tabLst>
              <a:defRPr/>
            </a:pPr>
            <a:r>
              <a:rPr lang="pt-BR" sz="2400" dirty="0" smtClean="0">
                <a:latin typeface="Arial" pitchFamily="34" charset="0"/>
                <a:cs typeface="Arial" pitchFamily="34" charset="0"/>
              </a:rPr>
              <a:t>Dúvidas sobre situações fora do seu controle:</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ficar doente durante o culto e vomitar antes que eu possa sair?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elevador ficar travado, e estou preso por horas?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receber intoxicação alimentar por comer na casa de alguém ou em um restaurante?</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filho entra um Instituto Bíblico e se rende para ir para o campo missionário? Não o verei muitas vezes, e ele poderia morrer em outro país.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minha filha casar com esse cara, e eles mudam para outro estado onde eu não posso vê-la todos os dias?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avião passar por turbulência, e eu ficar louco na frente de todos? </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a:bodyPr>
          <a:lstStyle/>
          <a:p>
            <a:pPr marL="796925" lvl="1" indent="-457200">
              <a:spcBef>
                <a:spcPct val="20000"/>
              </a:spcBef>
              <a:buFont typeface="+mj-lt"/>
              <a:buAutoNum type="alphaLcPeriod" startAt="6"/>
              <a:tabLst>
                <a:tab pos="339725" algn="l"/>
                <a:tab pos="688975" algn="l"/>
              </a:tabLst>
              <a:defRPr/>
            </a:pPr>
            <a:r>
              <a:rPr lang="pt-BR" sz="2400" dirty="0" smtClean="0">
                <a:latin typeface="Arial" pitchFamily="34" charset="0"/>
                <a:cs typeface="Arial" pitchFamily="34" charset="0"/>
              </a:rPr>
              <a:t>Dúvidas sobre relacionamentos:</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chefe está tententando fazer com que eu pareça mau, para que ele possa me despedir?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cônjuge me enganar?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filho é sexualmente ativo ou toma drogas e a espiritualidade que eu vejo é apenas uma farsa?</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minha esposa me rejeitar quando eu começar a ficar careca?</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eu nunca me casar?</a:t>
            </a:r>
          </a:p>
          <a:p>
            <a:pPr marL="1254125" lvl="2" indent="-457200">
              <a:spcBef>
                <a:spcPct val="20000"/>
              </a:spcBef>
              <a:buFont typeface="Arial" pitchFamily="34" charset="0"/>
              <a:buChar char="•"/>
              <a:tabLst>
                <a:tab pos="339725" algn="l"/>
                <a:tab pos="688975" algn="l"/>
              </a:tabLst>
              <a:defRPr/>
            </a:pPr>
            <a:r>
              <a:rPr lang="pt-BR" sz="2400" dirty="0" smtClean="0">
                <a:latin typeface="Arial" pitchFamily="34" charset="0"/>
                <a:cs typeface="Arial" pitchFamily="34" charset="0"/>
              </a:rPr>
              <a:t>E se o meu cônjuge nunca muda e eu estou preso em um mau casamento para sempre? </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lnSpcReduction="10000"/>
          </a:bodyPr>
          <a:lstStyle/>
          <a:p>
            <a:pPr marL="339725" indent="-457200">
              <a:spcBef>
                <a:spcPct val="20000"/>
              </a:spcBef>
              <a:tabLst>
                <a:tab pos="339725" algn="l"/>
                <a:tab pos="688975" algn="l"/>
              </a:tabLst>
              <a:defRPr/>
            </a:pPr>
            <a:r>
              <a:rPr lang="pt-BR" sz="2400" dirty="0" smtClean="0">
                <a:latin typeface="Arial" pitchFamily="34" charset="0"/>
                <a:cs typeface="Arial" pitchFamily="34" charset="0"/>
              </a:rPr>
              <a:t>2. Você se assusta com seus pensamentos negativos. Você medita sobre incertezas (possibilidades) e cria crises imaginárias. Seu corpo interpreta cada crise imaginária de sua mente como uma emergência e entra em ação. Você está se matando com seus pensamentos.</a:t>
            </a:r>
          </a:p>
          <a:p>
            <a:pPr marL="339725" indent="-457200">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Esses pensamentos obsessivos são reações comuns de pessoas normais a desafios aparentemente esmagadores e dúvidas quando não conhecem bem a Deus. Eles não são "loucos"; Eles são subjugados pelos problemas da vida e estão espiritualmente despreparados para eles. </a:t>
            </a:r>
            <a:br>
              <a:rPr lang="pt-BR" sz="2400" dirty="0" smtClean="0">
                <a:latin typeface="Arial" pitchFamily="34" charset="0"/>
                <a:cs typeface="Arial" pitchFamily="34" charset="0"/>
              </a:rPr>
            </a:br>
            <a:r>
              <a:rPr lang="pt-BR" sz="2400" dirty="0" smtClean="0">
                <a:latin typeface="Arial" pitchFamily="34" charset="0"/>
                <a:cs typeface="Arial" pitchFamily="34" charset="0"/>
              </a:rPr>
              <a:t> </a:t>
            </a:r>
            <a:br>
              <a:rPr lang="pt-BR" sz="2400" dirty="0" smtClean="0">
                <a:latin typeface="Arial" pitchFamily="34" charset="0"/>
                <a:cs typeface="Arial" pitchFamily="34" charset="0"/>
              </a:rPr>
            </a:br>
            <a:endParaRPr lang="pt-BR" sz="2400"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lnSpcReduction="10000"/>
          </a:bodyPr>
          <a:lstStyle/>
          <a:p>
            <a:pPr marL="339725" indent="-457200">
              <a:spcBef>
                <a:spcPct val="20000"/>
              </a:spcBef>
              <a:tabLst>
                <a:tab pos="339725" algn="l"/>
                <a:tab pos="688975" algn="l"/>
              </a:tabLst>
              <a:defRPr/>
            </a:pPr>
            <a:r>
              <a:rPr lang="pt-BR" sz="2400" dirty="0" smtClean="0">
                <a:latin typeface="Arial" pitchFamily="34" charset="0"/>
                <a:cs typeface="Arial" pitchFamily="34" charset="0"/>
              </a:rPr>
              <a:t>	Os pensamentos obsessivos /ansiosos mantêm o sistema automático em alerta máximo. Muita química do corpo está sendo alterada com o resultado de maior agitação, sentimentos de pânico e, portanto, maior incerteza e dúvida e, conseqüentemente, um retorno aos pensamentos obsessivos/ansiosos para tentar resolver a agitação aumentada.</a:t>
            </a:r>
          </a:p>
          <a:p>
            <a:pPr marL="339725" indent="-457200">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Entretanto, o sistema automático pode estar causando ataques de pânico e causar outras doenças diagnosticadas como "relacionadas com o stress". </a:t>
            </a:r>
            <a:br>
              <a:rPr lang="pt-BR" sz="2400" dirty="0" smtClean="0">
                <a:latin typeface="Arial" pitchFamily="34" charset="0"/>
                <a:cs typeface="Arial" pitchFamily="34" charset="0"/>
              </a:rPr>
            </a:br>
            <a:r>
              <a:rPr lang="pt-BR" sz="2400" dirty="0" smtClean="0">
                <a:latin typeface="Arial" pitchFamily="34" charset="0"/>
                <a:cs typeface="Arial" pitchFamily="34" charset="0"/>
              </a:rPr>
              <a:t> </a:t>
            </a:r>
            <a:br>
              <a:rPr lang="pt-BR" sz="2400" dirty="0" smtClean="0">
                <a:latin typeface="Arial" pitchFamily="34" charset="0"/>
                <a:cs typeface="Arial" pitchFamily="34" charset="0"/>
              </a:rPr>
            </a:br>
            <a:endParaRPr lang="pt-BR" sz="2400"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fontScale="85000" lnSpcReduction="20000"/>
          </a:bodyPr>
          <a:lstStyle/>
          <a:p>
            <a:pPr marL="339725" indent="-339725">
              <a:spcBef>
                <a:spcPct val="20000"/>
              </a:spcBef>
              <a:buAutoNum type="arabicPeriod" startAt="3"/>
              <a:defRPr/>
            </a:pPr>
            <a:r>
              <a:rPr lang="pt-BR" sz="2400" dirty="0" smtClean="0">
                <a:latin typeface="Arial" pitchFamily="34" charset="0"/>
                <a:cs typeface="Arial" pitchFamily="34" charset="0"/>
              </a:rPr>
              <a:t>Uma vez que ele não tem uma solução para o seu dilema, os pensamentos atormentam-no quando eles retornam uma e outra vez como "mistérios não resolvidos". Quando ele finalmente reparte seu problema com alguém, ele provavelmente ouvirá que ele é sensível demais, está atormentado por demônios, que seu cérebro está "quebrado", ou que ele deve ter um "desequilíbrio químico". Se ele vê seu médico, ele provavelmente prescreverá um medicamento tranqüilizante, ansiolítico ou antidepressivo para "retardar" os seus pensamentos. </a:t>
            </a:r>
          </a:p>
          <a:p>
            <a:pPr marL="339725" indent="-457200">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A maioria dos medicamentos anti-ansiedade (que são, na verdade,  tranquilizantes menores- depressores do sistema nervoso central) agem sedando a função emocional do cérebro para que o paciente "se sinta" mais calmo. Porque eles também agem em todas as outras partes do cérebro, eles produzem indicações adicionais de sedação - confusão, letargia, falta de coordenação motora, e assim por diante. Os seus efeitos clínicos são os mesmos que o álcool e os barbitúricos. </a:t>
            </a:r>
            <a:br>
              <a:rPr lang="pt-BR" sz="2400" dirty="0" smtClean="0">
                <a:latin typeface="Arial" pitchFamily="34" charset="0"/>
                <a:cs typeface="Arial" pitchFamily="34" charset="0"/>
              </a:rPr>
            </a:br>
            <a:endParaRPr lang="pt-BR" sz="2400"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fontScale="85000" lnSpcReduction="10000"/>
          </a:bodyPr>
          <a:lstStyle/>
          <a:p>
            <a:pPr marL="339725" indent="-457200">
              <a:spcBef>
                <a:spcPct val="20000"/>
              </a:spcBef>
              <a:tabLst>
                <a:tab pos="339725" algn="l"/>
                <a:tab pos="688975" algn="l"/>
              </a:tabLst>
              <a:defRPr/>
            </a:pPr>
            <a:r>
              <a:rPr lang="pt-BR" sz="2400" dirty="0" smtClean="0">
                <a:latin typeface="Arial" pitchFamily="34" charset="0"/>
                <a:cs typeface="Arial" pitchFamily="34" charset="0"/>
              </a:rPr>
              <a:t>	Os tranqüilizantes menores mais comuns são os benzodiazepínicos: Xanax, Valium, Librium, Tranxene (</a:t>
            </a:r>
            <a:r>
              <a:rPr lang="pt-BR" sz="2400" dirty="0" err="1" smtClean="0">
                <a:latin typeface="Arial" pitchFamily="34" charset="0"/>
                <a:cs typeface="Arial" pitchFamily="34" charset="0"/>
              </a:rPr>
              <a:t>clorazepato</a:t>
            </a:r>
            <a:r>
              <a:rPr lang="pt-BR" sz="2400" dirty="0" smtClean="0">
                <a:latin typeface="Arial" pitchFamily="34" charset="0"/>
                <a:cs typeface="Arial" pitchFamily="34" charset="0"/>
              </a:rPr>
              <a:t>), Paxipam (halazepam), Centrax ou Verstran (prazepan), Klonopin ou Clonopin (clonazepam), Dalmane (flurazepam), Serax (oxazepam), Ativan (Iorazepam), Restoril (ternazepam), e Haldon (triazolam). Eles diferem umas das outras principalmente em rápidez e tempo eles trabalham e na força de suas doses. Alguns são prescritos como auxiliares do sono por causa de seu efeito sedativo.</a:t>
            </a:r>
          </a:p>
          <a:p>
            <a:pPr marL="339725" indent="-457200">
              <a:spcBef>
                <a:spcPct val="20000"/>
              </a:spcBef>
              <a:tabLst>
                <a:tab pos="339725" algn="l"/>
                <a:tab pos="688975" algn="l"/>
              </a:tabLst>
              <a:defRPr/>
            </a:pPr>
            <a:endParaRPr lang="pt-BR" sz="2400" dirty="0" smtClean="0">
              <a:latin typeface="Arial" pitchFamily="34" charset="0"/>
              <a:cs typeface="Arial" pitchFamily="34" charset="0"/>
            </a:endParaRPr>
          </a:p>
          <a:p>
            <a:pPr marL="339725" indent="-457200">
              <a:spcBef>
                <a:spcPct val="20000"/>
              </a:spcBef>
              <a:tabLst>
                <a:tab pos="339725" algn="l"/>
                <a:tab pos="688975" algn="l"/>
              </a:tabLst>
              <a:defRPr/>
            </a:pPr>
            <a:r>
              <a:rPr lang="pt-BR" sz="2400" dirty="0" smtClean="0">
                <a:latin typeface="Arial" pitchFamily="34" charset="0"/>
                <a:cs typeface="Arial" pitchFamily="34" charset="0"/>
              </a:rPr>
              <a:t>	Esses tranquilizantes não curam nenhum problema - espiritual ou fisico. Eles apenas suprimem os sintomas de agitação por sedação. Além disso, muitos efeitos secundários de utilização e de descontinuação imitam os sintomas originais. Quando isso acontece, a dosagem é aumentada equivocadamente supondo que o problema original tenha retornado ou tenha degenerado ainda mais. </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a:bodyPr>
          <a:lstStyle/>
          <a:p>
            <a:pPr marL="339725" indent="-457200">
              <a:spcBef>
                <a:spcPct val="20000"/>
              </a:spcBef>
              <a:tabLst>
                <a:tab pos="339725" algn="l"/>
                <a:tab pos="688975" algn="l"/>
              </a:tabLst>
              <a:defRPr/>
            </a:pPr>
            <a:r>
              <a:rPr lang="pt-BR" sz="2400" dirty="0" smtClean="0">
                <a:latin typeface="Arial" pitchFamily="34" charset="0"/>
                <a:cs typeface="Arial" pitchFamily="34" charset="0"/>
              </a:rPr>
              <a:t>	Porque estas drogas facilmente tornam-se viciantes, elas nunca devem ser interrompidas </a:t>
            </a:r>
            <a:r>
              <a:rPr lang="pt-BR" sz="2400" dirty="0">
                <a:latin typeface="Arial" pitchFamily="34" charset="0"/>
                <a:cs typeface="Arial" pitchFamily="34" charset="0"/>
              </a:rPr>
              <a:t>de repente. </a:t>
            </a:r>
            <a:r>
              <a:rPr lang="pt-BR" sz="2400" dirty="0" smtClean="0">
                <a:latin typeface="Arial" pitchFamily="34" charset="0"/>
                <a:cs typeface="Arial" pitchFamily="34" charset="0"/>
              </a:rPr>
              <a:t>Nem devem ser interrompidas sem a supervisão de seu médico, que pode ajudá-lo a diminuir gradualmente. Diminuindo pode levar semanas ou meses, dependendo da droga, a dosagem, o tempo que você tem tomado, e seu crescimento atual no conhecimento de Deus.</a:t>
            </a: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rmAutofit lnSpcReduction="10000"/>
          </a:bodyPr>
          <a:lstStyle/>
          <a:p>
            <a:pPr marL="339725" indent="-457200">
              <a:spcBef>
                <a:spcPct val="20000"/>
              </a:spcBef>
              <a:tabLst>
                <a:tab pos="339725" algn="l"/>
                <a:tab pos="688975" algn="l"/>
              </a:tabLst>
              <a:defRPr/>
            </a:pPr>
            <a:r>
              <a:rPr lang="pt-BR" sz="2400" dirty="0" smtClean="0">
                <a:latin typeface="Arial" pitchFamily="34" charset="0"/>
                <a:cs typeface="Arial" pitchFamily="34" charset="0"/>
              </a:rPr>
              <a:t>4.	As respostas não-bíblicas à incerteza produzem ansiedade, que se não tratadas, podem facilmente promover pensamentos obsessivos. </a:t>
            </a:r>
          </a:p>
          <a:p>
            <a:pPr marL="339725" indent="-457200">
              <a:spcBef>
                <a:spcPct val="20000"/>
              </a:spcBef>
              <a:tabLst>
                <a:tab pos="339725" algn="l"/>
                <a:tab pos="688975" algn="l"/>
              </a:tabLst>
              <a:defRPr/>
            </a:pPr>
            <a:endParaRPr lang="pt-BR" sz="2400" dirty="0" smtClean="0">
              <a:latin typeface="Arial" pitchFamily="34" charset="0"/>
              <a:cs typeface="Arial" pitchFamily="34" charset="0"/>
            </a:endParaRPr>
          </a:p>
          <a:p>
            <a:pPr marL="339725" indent="-457200">
              <a:spcBef>
                <a:spcPct val="20000"/>
              </a:spcBef>
              <a:tabLst>
                <a:tab pos="339725" algn="l"/>
                <a:tab pos="688975" algn="l"/>
              </a:tabLst>
              <a:defRPr/>
            </a:pPr>
            <a:r>
              <a:rPr lang="pt-BR" sz="2400" dirty="0" smtClean="0">
                <a:latin typeface="Arial" pitchFamily="34" charset="0"/>
                <a:cs typeface="Arial" pitchFamily="34" charset="0"/>
              </a:rPr>
              <a:t>	Esses tipos de pensamentos internos revelam muito sobre a falta de compreensão da pessoa sobre o coração humano:</a:t>
            </a:r>
          </a:p>
          <a:p>
            <a:pPr marL="339725" indent="-457200" algn="ctr">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Jeremias 17:9</a:t>
            </a:r>
            <a:br>
              <a:rPr lang="pt-BR" sz="2400" dirty="0" smtClean="0">
                <a:latin typeface="Arial" pitchFamily="34" charset="0"/>
                <a:cs typeface="Arial" pitchFamily="34" charset="0"/>
              </a:rPr>
            </a:br>
            <a:r>
              <a:rPr lang="pt-BR" sz="2400" dirty="0" smtClean="0">
                <a:latin typeface="Arial" pitchFamily="34" charset="0"/>
                <a:cs typeface="Arial" pitchFamily="34" charset="0"/>
              </a:rPr>
              <a:t>“</a:t>
            </a:r>
            <a:r>
              <a:rPr lang="pt-BR" sz="2400" i="1" dirty="0" smtClean="0">
                <a:latin typeface="Arial" pitchFamily="34" charset="0"/>
                <a:cs typeface="Arial" pitchFamily="34" charset="0"/>
              </a:rPr>
              <a:t>Enganoso é o coração, mais do que todas as coisas, e perverso; quem o conhecerá?</a:t>
            </a:r>
            <a:r>
              <a:rPr lang="pt-BR" sz="2400" dirty="0" smtClean="0">
                <a:latin typeface="Arial" pitchFamily="34" charset="0"/>
                <a:cs typeface="Arial" pitchFamily="34" charset="0"/>
              </a:rPr>
              <a:t>”</a:t>
            </a:r>
          </a:p>
          <a:p>
            <a:pPr marL="339725" indent="-457200">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endParaRPr lang="pt-BR" sz="2400"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Autofit/>
          </a:bodyPr>
          <a:lstStyle/>
          <a:p>
            <a:pPr>
              <a:spcBef>
                <a:spcPct val="20000"/>
              </a:spcBef>
              <a:tabLst>
                <a:tab pos="688975" algn="l"/>
              </a:tabLst>
              <a:defRPr/>
            </a:pPr>
            <a:r>
              <a:rPr lang="pt-BR" sz="2400" dirty="0" smtClean="0">
                <a:latin typeface="Arial" pitchFamily="34" charset="0"/>
                <a:cs typeface="Arial" pitchFamily="34" charset="0"/>
              </a:rPr>
              <a:t>Os pensamentos obsessivos são realmente o resultado de nosso "semear e colher“.</a:t>
            </a:r>
          </a:p>
          <a:p>
            <a:pPr marL="339725" indent="-457200">
              <a:spcBef>
                <a:spcPct val="20000"/>
              </a:spcBef>
              <a:tabLst>
                <a:tab pos="339725" algn="l"/>
                <a:tab pos="688975" algn="l"/>
              </a:tabLst>
              <a:defRPr/>
            </a:pPr>
            <a:endParaRPr lang="pt-BR" sz="2400" dirty="0" smtClean="0">
              <a:latin typeface="Arial" pitchFamily="34" charset="0"/>
              <a:cs typeface="Arial" pitchFamily="34" charset="0"/>
            </a:endParaRPr>
          </a:p>
          <a:p>
            <a:pPr marL="339725" indent="-457200" algn="ctr">
              <a:spcBef>
                <a:spcPct val="20000"/>
              </a:spcBef>
              <a:tabLst>
                <a:tab pos="339725" algn="l"/>
                <a:tab pos="688975" algn="l"/>
              </a:tabLst>
              <a:defRPr/>
            </a:pPr>
            <a:r>
              <a:rPr lang="pt-BR" sz="2400" dirty="0" smtClean="0">
                <a:latin typeface="Arial" pitchFamily="34" charset="0"/>
                <a:cs typeface="Arial" pitchFamily="34" charset="0"/>
              </a:rPr>
              <a:t>Gálatas 6: 7-8 </a:t>
            </a:r>
          </a:p>
          <a:p>
            <a:pPr algn="ctr">
              <a:spcBef>
                <a:spcPct val="20000"/>
              </a:spcBef>
              <a:tabLst>
                <a:tab pos="688975" algn="l"/>
              </a:tabLst>
              <a:defRPr/>
            </a:pPr>
            <a:r>
              <a:rPr lang="pt-BR" sz="2400" dirty="0" smtClean="0">
                <a:latin typeface="Arial" pitchFamily="34" charset="0"/>
                <a:cs typeface="Arial" pitchFamily="34" charset="0"/>
              </a:rPr>
              <a:t>“</a:t>
            </a:r>
            <a:r>
              <a:rPr lang="pt-BR" sz="2400" i="1" dirty="0" smtClean="0">
                <a:latin typeface="Arial" pitchFamily="34" charset="0"/>
                <a:cs typeface="Arial" pitchFamily="34" charset="0"/>
              </a:rPr>
              <a:t>Não erreis: Deus não se deixa escarnecer; porque tudo o que o homem semear, isso também ceifará. Porque o que semeia na sua carne, da carne ceifará a corrupção; mas o que semeia no Espírito, do Espírito ceifará a vida eterna.</a:t>
            </a:r>
            <a:r>
              <a:rPr lang="pt-BR" sz="2400" dirty="0" smtClean="0">
                <a:latin typeface="Arial" pitchFamily="34" charset="0"/>
                <a:cs typeface="Arial" pitchFamily="34" charset="0"/>
              </a:rPr>
              <a:t>”</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Autofit/>
          </a:bodyPr>
          <a:lstStyle/>
          <a:p>
            <a:pPr>
              <a:spcBef>
                <a:spcPct val="20000"/>
              </a:spcBef>
              <a:tabLst>
                <a:tab pos="688975" algn="l"/>
              </a:tabLst>
              <a:defRPr/>
            </a:pPr>
            <a:r>
              <a:rPr lang="pt-BR" sz="2400" dirty="0" smtClean="0">
                <a:latin typeface="Arial" pitchFamily="34" charset="0"/>
                <a:cs typeface="Arial" pitchFamily="34" charset="0"/>
              </a:rPr>
              <a:t>Os pensamentos obsessivos são realmente o resultado de nosso "semear e colher“.</a:t>
            </a:r>
          </a:p>
          <a:p>
            <a:pPr>
              <a:spcBef>
                <a:spcPct val="20000"/>
              </a:spcBef>
              <a:tabLst>
                <a:tab pos="688975" algn="l"/>
              </a:tabLst>
              <a:defRPr/>
            </a:pPr>
            <a:endParaRPr lang="pt-BR" sz="2400" dirty="0" smtClean="0">
              <a:latin typeface="Arial" pitchFamily="34" charset="0"/>
              <a:cs typeface="Arial" pitchFamily="34" charset="0"/>
            </a:endParaRPr>
          </a:p>
          <a:p>
            <a:pPr marL="339725" indent="-457200" algn="ctr">
              <a:spcBef>
                <a:spcPct val="20000"/>
              </a:spcBef>
              <a:tabLst>
                <a:tab pos="339725" algn="l"/>
                <a:tab pos="688975" algn="l"/>
              </a:tabLst>
              <a:defRPr/>
            </a:pPr>
            <a:r>
              <a:rPr lang="pt-BR" sz="2400" dirty="0" smtClean="0">
                <a:latin typeface="Arial" pitchFamily="34" charset="0"/>
                <a:cs typeface="Arial" pitchFamily="34" charset="0"/>
              </a:rPr>
              <a:t>Provérbios 1:20-32  </a:t>
            </a:r>
          </a:p>
          <a:p>
            <a:pPr algn="ctr">
              <a:spcBef>
                <a:spcPct val="20000"/>
              </a:spcBef>
              <a:tabLst>
                <a:tab pos="688975" algn="l"/>
              </a:tabLst>
              <a:defRPr/>
            </a:pPr>
            <a:r>
              <a:rPr lang="pt-BR" sz="2400" dirty="0" smtClean="0">
                <a:latin typeface="Arial" pitchFamily="34" charset="0"/>
                <a:cs typeface="Arial" pitchFamily="34" charset="0"/>
              </a:rPr>
              <a:t>“</a:t>
            </a:r>
            <a:r>
              <a:rPr lang="pt-BR" sz="2400" i="1" baseline="30000" dirty="0" smtClean="0">
                <a:latin typeface="Arial" pitchFamily="34" charset="0"/>
                <a:cs typeface="Arial" pitchFamily="34" charset="0"/>
              </a:rPr>
              <a:t>20</a:t>
            </a:r>
            <a:r>
              <a:rPr lang="pt-BR" sz="2400" i="1" dirty="0" smtClean="0">
                <a:latin typeface="Arial" pitchFamily="34" charset="0"/>
                <a:cs typeface="Arial" pitchFamily="34" charset="0"/>
              </a:rPr>
              <a:t>A sabedoria clama lá fora; pelas ruas levanta a sua voz. </a:t>
            </a:r>
            <a:r>
              <a:rPr lang="pt-BR" sz="2400" i="1" baseline="30000" dirty="0" smtClean="0">
                <a:latin typeface="Arial" pitchFamily="34" charset="0"/>
                <a:cs typeface="Arial" pitchFamily="34" charset="0"/>
              </a:rPr>
              <a:t>21</a:t>
            </a:r>
            <a:r>
              <a:rPr lang="pt-BR" sz="2400" i="1" dirty="0" smtClean="0">
                <a:latin typeface="Arial" pitchFamily="34" charset="0"/>
                <a:cs typeface="Arial" pitchFamily="34" charset="0"/>
              </a:rPr>
              <a:t>Nas esquinas movimentadas ela brada; nas entradas das portas e nas cidades profere as suas palavras: </a:t>
            </a:r>
            <a:r>
              <a:rPr lang="pt-BR" sz="2400" i="1" baseline="30000" dirty="0" smtClean="0">
                <a:latin typeface="Arial" pitchFamily="34" charset="0"/>
                <a:cs typeface="Arial" pitchFamily="34" charset="0"/>
              </a:rPr>
              <a:t>22</a:t>
            </a:r>
            <a:r>
              <a:rPr lang="pt-BR" sz="2400" i="1" dirty="0" smtClean="0">
                <a:latin typeface="Arial" pitchFamily="34" charset="0"/>
                <a:cs typeface="Arial" pitchFamily="34" charset="0"/>
              </a:rPr>
              <a:t>Até quando, ó simples, amareis a simplicidade? E vós escarnecedores, desejareis o escárnio? E vós insensatos, odiareis o conhecimento? </a:t>
            </a:r>
            <a:r>
              <a:rPr lang="pt-BR" sz="2400" i="1" baseline="30000" dirty="0" smtClean="0">
                <a:latin typeface="Arial" pitchFamily="34" charset="0"/>
                <a:cs typeface="Arial" pitchFamily="34" charset="0"/>
              </a:rPr>
              <a:t>23</a:t>
            </a:r>
            <a:r>
              <a:rPr lang="pt-BR" sz="2400" i="1" dirty="0" smtClean="0">
                <a:latin typeface="Arial" pitchFamily="34" charset="0"/>
                <a:cs typeface="Arial" pitchFamily="34" charset="0"/>
              </a:rPr>
              <a:t>Atentai para a minha repreensão; pois eis que vos derramarei abundantemente do meu espírito e vos farei saber as minhas palavras...” </a:t>
            </a:r>
            <a:r>
              <a:rPr lang="pt-BR" sz="2400" i="1" baseline="30000" dirty="0" smtClean="0">
                <a:latin typeface="Arial" pitchFamily="34" charset="0"/>
                <a:cs typeface="Arial" pitchFamily="34" charset="0"/>
              </a:rPr>
              <a:t> </a:t>
            </a:r>
            <a:endParaRPr lang="pt-BR" sz="2400" dirty="0" smtClean="0">
              <a:latin typeface="Arial" pitchFamily="34" charset="0"/>
              <a:cs typeface="Arial" pitchFamily="34" charset="0"/>
            </a:endParaRPr>
          </a:p>
          <a:p>
            <a:pPr marL="339725" indent="-457200">
              <a:spcBef>
                <a:spcPct val="20000"/>
              </a:spcBef>
              <a:tabLst>
                <a:tab pos="339725" algn="l"/>
                <a:tab pos="688975" algn="l"/>
              </a:tabLst>
              <a:defRPr/>
            </a:pPr>
            <a:r>
              <a:rPr lang="pt-BR" sz="2400" dirty="0" smtClean="0">
                <a:latin typeface="Arial" pitchFamily="34" charset="0"/>
                <a:cs typeface="Arial" pitchFamily="34" charset="0"/>
              </a:rPr>
              <a:t/>
            </a:r>
            <a:br>
              <a:rPr lang="pt-BR" sz="2400" dirty="0" smtClean="0">
                <a:latin typeface="Arial" pitchFamily="34" charset="0"/>
                <a:cs typeface="Arial" pitchFamily="34" charset="0"/>
              </a:rPr>
            </a:br>
            <a:endParaRPr lang="pt-BR" sz="2400"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INTRODUÇÃO</a:t>
            </a:r>
            <a:endParaRPr lang="pt-BR" sz="8000" b="1" dirty="0">
              <a:solidFill>
                <a:srgbClr val="0070C0"/>
              </a:solidFill>
              <a:latin typeface="Tahoma"/>
            </a:endParaRPr>
          </a:p>
        </p:txBody>
      </p:sp>
      <p:sp>
        <p:nvSpPr>
          <p:cNvPr id="3" name="Content Placeholder 2"/>
          <p:cNvSpPr txBox="1">
            <a:spLocks/>
          </p:cNvSpPr>
          <p:nvPr/>
        </p:nvSpPr>
        <p:spPr>
          <a:xfrm>
            <a:off x="251520" y="1772816"/>
            <a:ext cx="8640960" cy="4781128"/>
          </a:xfrm>
          <a:prstGeom prst="rect">
            <a:avLst/>
          </a:prstGeom>
        </p:spPr>
        <p:txBody>
          <a:bodyPr>
            <a:normAutofit lnSpcReduction="10000"/>
          </a:bodyPr>
          <a:lstStyle/>
          <a:p>
            <a:pPr marL="342900" lvl="0" indent="-342900" algn="ctr">
              <a:spcBef>
                <a:spcPct val="20000"/>
              </a:spcBef>
              <a:defRPr/>
            </a:pPr>
            <a:r>
              <a:rPr kumimoji="0" lang="pt-BR"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A Bíblia</a:t>
            </a:r>
            <a:r>
              <a:rPr kumimoji="0" lang="pt-BR" sz="3200" b="1" i="0" u="none" strike="noStrike" kern="1200" cap="none" spc="0" normalizeH="0" noProof="0" dirty="0" smtClean="0">
                <a:ln>
                  <a:noFill/>
                </a:ln>
                <a:solidFill>
                  <a:schemeClr val="tx1"/>
                </a:solidFill>
                <a:effectLst/>
                <a:uLnTx/>
                <a:uFillTx/>
                <a:latin typeface="Arial" pitchFamily="34" charset="0"/>
                <a:cs typeface="Arial" pitchFamily="34" charset="0"/>
              </a:rPr>
              <a:t> fala muito sobre </a:t>
            </a:r>
            <a:r>
              <a:rPr lang="pt-PT" sz="3200" b="1" dirty="0" smtClean="0">
                <a:latin typeface="Arial" pitchFamily="34" charset="0"/>
                <a:cs typeface="Arial" pitchFamily="34" charset="0"/>
              </a:rPr>
              <a:t>preocupação, medo, ansiedade, temor, timidez, susto, aterrorizado, etc.  </a:t>
            </a:r>
          </a:p>
          <a:p>
            <a:pPr marL="342900" lvl="0" indent="-342900" algn="ctr">
              <a:spcBef>
                <a:spcPct val="20000"/>
              </a:spcBef>
              <a:defRPr/>
            </a:pPr>
            <a:endParaRPr lang="pt-PT" sz="3200" b="1" dirty="0" smtClean="0">
              <a:latin typeface="Arial" pitchFamily="34" charset="0"/>
              <a:cs typeface="Arial" pitchFamily="34" charset="0"/>
            </a:endParaRPr>
          </a:p>
          <a:p>
            <a:pPr marL="342900" lvl="0" indent="-342900" algn="ctr">
              <a:spcBef>
                <a:spcPct val="20000"/>
              </a:spcBef>
              <a:defRPr/>
            </a:pPr>
            <a:r>
              <a:rPr lang="pt-PT" sz="3200" b="1" dirty="0" smtClean="0">
                <a:latin typeface="Arial" pitchFamily="34" charset="0"/>
                <a:cs typeface="Arial" pitchFamily="34" charset="0"/>
              </a:rPr>
              <a:t>A ideia é usada mais do que 600 vezes na Bíblia em contextos diferentes. </a:t>
            </a:r>
          </a:p>
          <a:p>
            <a:pPr marL="342900" lvl="0" indent="-342900" algn="ctr">
              <a:spcBef>
                <a:spcPct val="20000"/>
              </a:spcBef>
              <a:defRPr/>
            </a:pPr>
            <a:endParaRPr lang="pt-PT" sz="3200" b="1" dirty="0" smtClean="0">
              <a:latin typeface="Arial" pitchFamily="34" charset="0"/>
              <a:cs typeface="Arial" pitchFamily="34" charset="0"/>
            </a:endParaRPr>
          </a:p>
          <a:p>
            <a:pPr marL="342900" lvl="0" indent="-342900" algn="ctr">
              <a:spcBef>
                <a:spcPct val="20000"/>
              </a:spcBef>
              <a:defRPr/>
            </a:pPr>
            <a:r>
              <a:rPr lang="pt-PT" sz="3200" b="1" dirty="0" smtClean="0">
                <a:latin typeface="Arial" pitchFamily="34" charset="0"/>
                <a:cs typeface="Arial" pitchFamily="34" charset="0"/>
              </a:rPr>
              <a:t>Alguem afirmou que a Bíblia fala 450 vezes de não ter medo.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Autofit/>
          </a:bodyPr>
          <a:lstStyle/>
          <a:p>
            <a:pPr>
              <a:spcBef>
                <a:spcPct val="20000"/>
              </a:spcBef>
              <a:tabLst>
                <a:tab pos="688975" algn="l"/>
              </a:tabLst>
              <a:defRPr/>
            </a:pPr>
            <a:r>
              <a:rPr lang="pt-BR" sz="2400" dirty="0" smtClean="0">
                <a:latin typeface="Arial" pitchFamily="34" charset="0"/>
                <a:cs typeface="Arial" pitchFamily="34" charset="0"/>
              </a:rPr>
              <a:t>Os pensamentos obsessivos são realmente o resultado de nosso "semear e colher“.</a:t>
            </a:r>
          </a:p>
          <a:p>
            <a:pPr>
              <a:spcBef>
                <a:spcPct val="20000"/>
              </a:spcBef>
              <a:tabLst>
                <a:tab pos="688975" algn="l"/>
              </a:tabLst>
              <a:defRPr/>
            </a:pPr>
            <a:endParaRPr lang="pt-BR" sz="2400" dirty="0" smtClean="0">
              <a:latin typeface="Arial" pitchFamily="34" charset="0"/>
              <a:cs typeface="Arial" pitchFamily="34" charset="0"/>
            </a:endParaRPr>
          </a:p>
          <a:p>
            <a:pPr marL="339725" indent="-457200" algn="ctr">
              <a:spcBef>
                <a:spcPct val="20000"/>
              </a:spcBef>
              <a:tabLst>
                <a:tab pos="339725" algn="l"/>
                <a:tab pos="688975" algn="l"/>
              </a:tabLst>
              <a:defRPr/>
            </a:pPr>
            <a:r>
              <a:rPr lang="pt-BR" sz="2400" dirty="0" smtClean="0">
                <a:latin typeface="Arial" pitchFamily="34" charset="0"/>
                <a:cs typeface="Arial" pitchFamily="34" charset="0"/>
              </a:rPr>
              <a:t>Provérbios 1:20-32  </a:t>
            </a:r>
          </a:p>
          <a:p>
            <a:pPr algn="ctr">
              <a:spcBef>
                <a:spcPct val="20000"/>
              </a:spcBef>
              <a:tabLst>
                <a:tab pos="688975" algn="l"/>
              </a:tabLst>
              <a:defRPr/>
            </a:pPr>
            <a:r>
              <a:rPr lang="pt-BR" sz="2400" dirty="0" smtClean="0">
                <a:latin typeface="Arial" pitchFamily="34" charset="0"/>
                <a:cs typeface="Arial" pitchFamily="34" charset="0"/>
              </a:rPr>
              <a:t>“...</a:t>
            </a:r>
            <a:r>
              <a:rPr lang="pt-BR" sz="2400" i="1" baseline="30000" dirty="0" smtClean="0">
                <a:latin typeface="Arial" pitchFamily="34" charset="0"/>
                <a:cs typeface="Arial" pitchFamily="34" charset="0"/>
              </a:rPr>
              <a:t>24</a:t>
            </a:r>
            <a:r>
              <a:rPr lang="pt-BR" sz="2400" i="1" dirty="0" smtClean="0">
                <a:latin typeface="Arial" pitchFamily="34" charset="0"/>
                <a:cs typeface="Arial" pitchFamily="34" charset="0"/>
              </a:rPr>
              <a:t>Entretanto, porque eu clamei e recusastes; e estendi a minha mão e não houve quem desse atenção, </a:t>
            </a:r>
            <a:r>
              <a:rPr lang="pt-BR" sz="2400" i="1" baseline="30000" dirty="0" smtClean="0">
                <a:latin typeface="Arial" pitchFamily="34" charset="0"/>
                <a:cs typeface="Arial" pitchFamily="34" charset="0"/>
              </a:rPr>
              <a:t>25</a:t>
            </a:r>
            <a:r>
              <a:rPr lang="pt-BR" sz="2400" i="1" dirty="0" smtClean="0">
                <a:latin typeface="Arial" pitchFamily="34" charset="0"/>
                <a:cs typeface="Arial" pitchFamily="34" charset="0"/>
              </a:rPr>
              <a:t>Antes rejeitastes todo o meu conselho, e não quisestes a minha repreensão, </a:t>
            </a:r>
            <a:r>
              <a:rPr lang="pt-BR" sz="2400" i="1" baseline="30000" dirty="0" smtClean="0">
                <a:latin typeface="Arial" pitchFamily="34" charset="0"/>
                <a:cs typeface="Arial" pitchFamily="34" charset="0"/>
              </a:rPr>
              <a:t>26</a:t>
            </a:r>
            <a:r>
              <a:rPr lang="pt-BR" sz="2400" i="1" dirty="0" smtClean="0">
                <a:latin typeface="Arial" pitchFamily="34" charset="0"/>
                <a:cs typeface="Arial" pitchFamily="34" charset="0"/>
              </a:rPr>
              <a:t>Também de minha parte eu me rirei na vossa perdição e zombarei, em vindo o vosso temor. </a:t>
            </a:r>
            <a:r>
              <a:rPr lang="pt-BR" sz="2400" i="1" baseline="30000" dirty="0" smtClean="0">
                <a:latin typeface="Arial" pitchFamily="34" charset="0"/>
                <a:cs typeface="Arial" pitchFamily="34" charset="0"/>
              </a:rPr>
              <a:t>27</a:t>
            </a:r>
            <a:r>
              <a:rPr lang="pt-BR" sz="2400" i="1" dirty="0" smtClean="0">
                <a:latin typeface="Arial" pitchFamily="34" charset="0"/>
                <a:cs typeface="Arial" pitchFamily="34" charset="0"/>
              </a:rPr>
              <a:t>Vindo o vosso temor como a assolação, e vindo a vossa perdição como uma tormenta, sobrevirá a vós aperto e angústia...”</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725144"/>
          </a:xfrm>
          <a:prstGeom prst="rect">
            <a:avLst/>
          </a:prstGeom>
        </p:spPr>
        <p:txBody>
          <a:bodyPr vert="horz" lIns="91440" tIns="45720" rIns="91440" bIns="45720" rtlCol="0">
            <a:noAutofit/>
          </a:bodyPr>
          <a:lstStyle/>
          <a:p>
            <a:pPr>
              <a:spcBef>
                <a:spcPct val="20000"/>
              </a:spcBef>
              <a:tabLst>
                <a:tab pos="688975" algn="l"/>
              </a:tabLst>
              <a:defRPr/>
            </a:pPr>
            <a:r>
              <a:rPr lang="pt-BR" sz="2400" dirty="0" smtClean="0">
                <a:latin typeface="Arial" pitchFamily="34" charset="0"/>
                <a:cs typeface="Arial" pitchFamily="34" charset="0"/>
              </a:rPr>
              <a:t>Os pensamentos obsessivos são realmente o resultado de nosso "semear e colher“.</a:t>
            </a:r>
          </a:p>
          <a:p>
            <a:pPr>
              <a:spcBef>
                <a:spcPct val="20000"/>
              </a:spcBef>
              <a:tabLst>
                <a:tab pos="688975" algn="l"/>
              </a:tabLst>
              <a:defRPr/>
            </a:pPr>
            <a:endParaRPr lang="pt-BR" sz="2400" dirty="0" smtClean="0">
              <a:latin typeface="Arial" pitchFamily="34" charset="0"/>
              <a:cs typeface="Arial" pitchFamily="34" charset="0"/>
            </a:endParaRPr>
          </a:p>
          <a:p>
            <a:pPr marL="339725" indent="-457200" algn="ctr">
              <a:spcBef>
                <a:spcPct val="20000"/>
              </a:spcBef>
              <a:tabLst>
                <a:tab pos="339725" algn="l"/>
                <a:tab pos="688975" algn="l"/>
              </a:tabLst>
              <a:defRPr/>
            </a:pPr>
            <a:r>
              <a:rPr lang="pt-BR" sz="2400" dirty="0" smtClean="0">
                <a:latin typeface="Arial" pitchFamily="34" charset="0"/>
                <a:cs typeface="Arial" pitchFamily="34" charset="0"/>
              </a:rPr>
              <a:t>Provérbios 1:20-32  </a:t>
            </a:r>
          </a:p>
          <a:p>
            <a:pPr algn="ctr">
              <a:spcBef>
                <a:spcPct val="20000"/>
              </a:spcBef>
              <a:tabLst>
                <a:tab pos="688975" algn="l"/>
              </a:tabLst>
              <a:defRPr/>
            </a:pPr>
            <a:r>
              <a:rPr lang="pt-BR" sz="2400" dirty="0" smtClean="0">
                <a:latin typeface="Arial" pitchFamily="34" charset="0"/>
                <a:cs typeface="Arial" pitchFamily="34" charset="0"/>
              </a:rPr>
              <a:t>“...</a:t>
            </a:r>
            <a:r>
              <a:rPr lang="pt-BR" sz="2400" i="1" baseline="30000" dirty="0" smtClean="0">
                <a:latin typeface="Arial" pitchFamily="34" charset="0"/>
                <a:cs typeface="Arial" pitchFamily="34" charset="0"/>
              </a:rPr>
              <a:t>28</a:t>
            </a:r>
            <a:r>
              <a:rPr lang="pt-BR" sz="2400" i="1" dirty="0" smtClean="0">
                <a:latin typeface="Arial" pitchFamily="34" charset="0"/>
                <a:cs typeface="Arial" pitchFamily="34" charset="0"/>
              </a:rPr>
              <a:t>Então clamarão a mim, mas eu não responderei; de madrugada me buscarão, porém não me acharão. </a:t>
            </a:r>
            <a:r>
              <a:rPr lang="pt-BR" sz="2400" i="1" baseline="30000" dirty="0" smtClean="0">
                <a:latin typeface="Arial" pitchFamily="34" charset="0"/>
                <a:cs typeface="Arial" pitchFamily="34" charset="0"/>
              </a:rPr>
              <a:t>29</a:t>
            </a:r>
            <a:r>
              <a:rPr lang="pt-BR" sz="2400" i="1" dirty="0" smtClean="0">
                <a:latin typeface="Arial" pitchFamily="34" charset="0"/>
                <a:cs typeface="Arial" pitchFamily="34" charset="0"/>
              </a:rPr>
              <a:t>Porquanto odiaram o conhecimento; e não preferiram o temor do SENHOR: </a:t>
            </a:r>
            <a:r>
              <a:rPr lang="pt-BR" sz="2400" i="1" baseline="30000" dirty="0" smtClean="0">
                <a:latin typeface="Arial" pitchFamily="34" charset="0"/>
                <a:cs typeface="Arial" pitchFamily="34" charset="0"/>
              </a:rPr>
              <a:t>30</a:t>
            </a:r>
            <a:r>
              <a:rPr lang="pt-BR" sz="2400" i="1" dirty="0" smtClean="0">
                <a:latin typeface="Arial" pitchFamily="34" charset="0"/>
                <a:cs typeface="Arial" pitchFamily="34" charset="0"/>
              </a:rPr>
              <a:t>Não aceitaram o meu conselho, e desprezaram toda a minha repreensão. </a:t>
            </a:r>
            <a:r>
              <a:rPr lang="pt-BR" sz="2400" i="1" baseline="30000" dirty="0" smtClean="0">
                <a:latin typeface="Arial" pitchFamily="34" charset="0"/>
                <a:cs typeface="Arial" pitchFamily="34" charset="0"/>
              </a:rPr>
              <a:t>31</a:t>
            </a:r>
            <a:r>
              <a:rPr lang="pt-BR" sz="2400" i="1" dirty="0" smtClean="0">
                <a:latin typeface="Arial" pitchFamily="34" charset="0"/>
                <a:cs typeface="Arial" pitchFamily="34" charset="0"/>
              </a:rPr>
              <a:t>Portanto comerão do fruto do seu caminho, e fartar-se-ão dos seus próprios conselhos. </a:t>
            </a:r>
            <a:r>
              <a:rPr lang="pt-BR" sz="2400" i="1" baseline="30000" dirty="0" smtClean="0">
                <a:latin typeface="Arial" pitchFamily="34" charset="0"/>
                <a:cs typeface="Arial" pitchFamily="34" charset="0"/>
              </a:rPr>
              <a:t>32</a:t>
            </a:r>
            <a:r>
              <a:rPr lang="pt-BR" sz="2400" i="1" dirty="0" smtClean="0">
                <a:latin typeface="Arial" pitchFamily="34" charset="0"/>
                <a:cs typeface="Arial" pitchFamily="34" charset="0"/>
              </a:rPr>
              <a:t>Porque o erro dos simples os matará, e o desvario dos insensatos os destruirá.”</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792088"/>
          </a:xfrm>
          <a:prstGeom prst="rect">
            <a:avLst/>
          </a:prstGeom>
        </p:spPr>
        <p:txBody>
          <a:bodyPr vert="horz" lIns="91440" tIns="45720" rIns="91440" bIns="45720" rtlCol="0">
            <a:noAutofit/>
          </a:bodyPr>
          <a:lstStyle/>
          <a:p>
            <a:pPr algn="ctr">
              <a:spcBef>
                <a:spcPct val="20000"/>
              </a:spcBef>
              <a:tabLst>
                <a:tab pos="688975" algn="l"/>
              </a:tabLst>
              <a:defRPr/>
            </a:pPr>
            <a:r>
              <a:rPr lang="pt-BR" sz="2400" dirty="0" smtClean="0">
                <a:latin typeface="Arial" pitchFamily="34" charset="0"/>
                <a:cs typeface="Arial" pitchFamily="34" charset="0"/>
              </a:rPr>
              <a:t>Também são o resultado natural do processo do pecado como descrito em Tiago 1:13-15:</a:t>
            </a:r>
          </a:p>
          <a:p>
            <a:pPr algn="ctr">
              <a:spcBef>
                <a:spcPct val="20000"/>
              </a:spcBef>
              <a:tabLst>
                <a:tab pos="688975" algn="l"/>
              </a:tabLst>
              <a:defRPr/>
            </a:pPr>
            <a:endParaRPr lang="pt-BR" sz="2400" dirty="0" smtClean="0">
              <a:latin typeface="Arial" pitchFamily="34" charset="0"/>
              <a:cs typeface="Arial" pitchFamily="34" charset="0"/>
            </a:endParaRPr>
          </a:p>
          <a:p>
            <a:pPr algn="ctr">
              <a:spcBef>
                <a:spcPct val="20000"/>
              </a:spcBef>
              <a:tabLst>
                <a:tab pos="688975" algn="l"/>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82293425"/>
              </p:ext>
            </p:extLst>
          </p:nvPr>
        </p:nvGraphicFramePr>
        <p:xfrm>
          <a:off x="467544" y="3022808"/>
          <a:ext cx="8496944" cy="3718560"/>
        </p:xfrm>
        <a:graphic>
          <a:graphicData uri="http://schemas.openxmlformats.org/drawingml/2006/table">
            <a:tbl>
              <a:tblPr firstRow="1" bandRow="1">
                <a:tableStyleId>{5940675A-B579-460E-94D1-54222C63F5DA}</a:tableStyleId>
              </a:tblPr>
              <a:tblGrid>
                <a:gridCol w="3528392">
                  <a:extLst>
                    <a:ext uri="{9D8B030D-6E8A-4147-A177-3AD203B41FA5}">
                      <a16:colId xmlns="" xmlns:a16="http://schemas.microsoft.com/office/drawing/2014/main" val="20000"/>
                    </a:ext>
                  </a:extLst>
                </a:gridCol>
                <a:gridCol w="4968552">
                  <a:extLst>
                    <a:ext uri="{9D8B030D-6E8A-4147-A177-3AD203B41FA5}">
                      <a16:colId xmlns="" xmlns:a16="http://schemas.microsoft.com/office/drawing/2014/main" val="20001"/>
                    </a:ext>
                  </a:extLst>
                </a:gridCol>
              </a:tblGrid>
              <a:tr h="370840">
                <a:tc>
                  <a:txBody>
                    <a:bodyPr/>
                    <a:lstStyle/>
                    <a:p>
                      <a:r>
                        <a:rPr lang="pt-BR" sz="2000" b="1" i="1" dirty="0" smtClean="0"/>
                        <a:t>Mas cada um é tentado, quando atraído e engodado pela sua própria concupiscência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dirty="0" smtClean="0"/>
                        <a:t>Há um forte desejo de não experimentar algo negativo, e em vez de descançar em Cristo, somos seduzidos a fazer algo pecaminoso para cumprir nosso desejo – como preocupar. </a:t>
                      </a:r>
                    </a:p>
                  </a:txBody>
                  <a:tcPr/>
                </a:tc>
                <a:extLst>
                  <a:ext uri="{0D108BD9-81ED-4DB2-BD59-A6C34878D82A}">
                    <a16:rowId xmlns="" xmlns:a16="http://schemas.microsoft.com/office/drawing/2014/main" val="10000"/>
                  </a:ext>
                </a:extLst>
              </a:tr>
              <a:tr h="370840">
                <a:tc>
                  <a:txBody>
                    <a:bodyPr/>
                    <a:lstStyle/>
                    <a:p>
                      <a:r>
                        <a:rPr lang="pt-BR" sz="2000" b="1" i="1" dirty="0" smtClean="0"/>
                        <a:t>Depois, havendo a concupiscência concebido, dá à luz o pecado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dirty="0" smtClean="0"/>
                        <a:t>Ele cede à preocupação e à evasão da responsabilidade.</a:t>
                      </a:r>
                      <a:endParaRPr lang="pt-BR" sz="2000" b="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2000" b="0" i="1" dirty="0" smtClean="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b="1" i="1" dirty="0" smtClean="0"/>
                        <a:t>e o pecado, sendo consumado </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dirty="0" smtClean="0"/>
                        <a:t>Maturado.</a:t>
                      </a:r>
                      <a:endParaRPr lang="pt-BR" sz="2000" b="0" i="1" dirty="0" smtClean="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b="1" i="1" dirty="0" smtClean="0"/>
                        <a:t>gera a morte</a:t>
                      </a:r>
                    </a:p>
                    <a:p>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dirty="0" smtClean="0"/>
                        <a:t>Há um impacto amortecedor em todos os aspectos De sua vida - fisicamente e espiritualmente.</a:t>
                      </a:r>
                      <a:endParaRPr lang="pt-BR" sz="2000" b="0" dirty="0" smtClean="0"/>
                    </a:p>
                  </a:txBody>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Pensamentos obsessivos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3168352"/>
          </a:xfrm>
          <a:prstGeom prst="rect">
            <a:avLst/>
          </a:prstGeom>
        </p:spPr>
        <p:txBody>
          <a:bodyPr vert="horz" lIns="91440" tIns="45720" rIns="91440" bIns="45720" rtlCol="0">
            <a:noAutofit/>
          </a:bodyPr>
          <a:lstStyle/>
          <a:p>
            <a:pPr algn="ctr">
              <a:tabLst>
                <a:tab pos="688975" algn="l"/>
              </a:tabLst>
              <a:defRPr/>
            </a:pPr>
            <a:r>
              <a:rPr lang="pt-BR" sz="2400" dirty="0" smtClean="0">
                <a:latin typeface="Arial" pitchFamily="34" charset="0"/>
                <a:cs typeface="Arial" pitchFamily="34" charset="0"/>
              </a:rPr>
              <a:t>Eles revelam muito sobre sua falta de compreensão sobre as provisões e as promessas de Deus, seu amor, enfim, uma falta de conhecimento bíblico. </a:t>
            </a:r>
          </a:p>
          <a:p>
            <a:pPr algn="ctr">
              <a:tabLst>
                <a:tab pos="688975" algn="l"/>
              </a:tabLst>
              <a:defRPr/>
            </a:pPr>
            <a:endParaRPr lang="pt-BR" sz="2400" dirty="0" smtClean="0">
              <a:latin typeface="Arial" pitchFamily="34" charset="0"/>
              <a:cs typeface="Arial" pitchFamily="34" charset="0"/>
            </a:endParaRPr>
          </a:p>
          <a:p>
            <a:pPr algn="ctr">
              <a:tabLst>
                <a:tab pos="688975" algn="l"/>
              </a:tabLst>
              <a:defRPr/>
            </a:pPr>
            <a:r>
              <a:rPr lang="pt-BR" sz="2400" dirty="0" smtClean="0">
                <a:latin typeface="Arial" pitchFamily="34" charset="0"/>
                <a:cs typeface="Arial" pitchFamily="34" charset="0"/>
              </a:rPr>
              <a:t>O pensamento obsessivo está na raiz do comportamento compulsivo, como veremos a seguir.</a:t>
            </a:r>
          </a:p>
          <a:p>
            <a:pPr algn="ctr">
              <a:spcBef>
                <a:spcPct val="20000"/>
              </a:spcBef>
              <a:defRPr/>
            </a:pPr>
            <a:endParaRPr lang="pt-BR" sz="2400" dirty="0" smtClean="0">
              <a:latin typeface="Arial" pitchFamily="34" charset="0"/>
              <a:cs typeface="Arial" pitchFamily="34" charset="0"/>
            </a:endParaRPr>
          </a:p>
          <a:p>
            <a:pPr algn="ctr">
              <a:spcBef>
                <a:spcPct val="20000"/>
              </a:spcBef>
              <a:tabLst>
                <a:tab pos="688975" algn="l"/>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968"/>
            <a:ext cx="8229600" cy="1143000"/>
          </a:xfrm>
        </p:spPr>
        <p:txBody>
          <a:bodyPr/>
          <a:lstStyle/>
          <a:p>
            <a:r>
              <a:rPr lang="pt-BR" sz="9600" b="1" dirty="0" smtClean="0"/>
              <a:t>LIÇÃO 3</a:t>
            </a:r>
            <a:endParaRPr lang="en-US" sz="96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Controle de Comportamentos</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248472"/>
          </a:xfrm>
          <a:prstGeom prst="rect">
            <a:avLst/>
          </a:prstGeom>
        </p:spPr>
        <p:txBody>
          <a:bodyPr vert="horz" lIns="91440" tIns="45720" rIns="91440" bIns="45720" rtlCol="0">
            <a:normAutofit/>
          </a:bodyPr>
          <a:lstStyle/>
          <a:p>
            <a:pPr marL="342900" lvl="0" indent="-342900" algn="ctr">
              <a:spcBef>
                <a:spcPct val="20000"/>
              </a:spcBef>
              <a:defRPr/>
            </a:pPr>
            <a:r>
              <a:rPr lang="pt-BR" sz="2400" smtClean="0"/>
              <a:t>	Quando </a:t>
            </a:r>
            <a:r>
              <a:rPr lang="pt-BR" sz="2400" dirty="0"/>
              <a:t>não conseguimos controlar nossos medos, podemos ser controlados por comportamentos negativos. Há dois comportamentos que queremos considerar neste tempo</a:t>
            </a:r>
            <a:r>
              <a:rPr lang="pt-BR" sz="2400" dirty="0" smtClean="0"/>
              <a:t>:</a:t>
            </a:r>
          </a:p>
          <a:p>
            <a:pPr marL="342900" lvl="0" indent="-342900">
              <a:spcBef>
                <a:spcPct val="20000"/>
              </a:spcBef>
              <a:defRPr/>
            </a:pPr>
            <a:endParaRPr lang="pt-PT" sz="2400" dirty="0" smtClean="0"/>
          </a:p>
          <a:p>
            <a:pPr marL="457200" lvl="0" indent="-457200" algn="ctr">
              <a:spcBef>
                <a:spcPct val="20000"/>
              </a:spcBef>
              <a:buAutoNum type="arabicParenR"/>
              <a:defRPr/>
            </a:pPr>
            <a:r>
              <a:rPr lang="pt-PT" sz="2400" dirty="0" smtClean="0"/>
              <a:t>Comportamentos Perfeccionistas </a:t>
            </a:r>
          </a:p>
          <a:p>
            <a:pPr marL="457200" lvl="0" indent="-457200" algn="ctr">
              <a:spcBef>
                <a:spcPct val="20000"/>
              </a:spcBef>
              <a:buAutoNum type="arabicParenR"/>
              <a:defRPr/>
            </a:pPr>
            <a:endParaRPr kumimoji="0" lang="pt-PT"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lvl="0" indent="-457200" algn="ctr">
              <a:spcBef>
                <a:spcPct val="20000"/>
              </a:spcBef>
              <a:buAutoNum type="arabicParenR"/>
              <a:defRPr/>
            </a:pPr>
            <a:r>
              <a:rPr lang="pt-PT" sz="2400" dirty="0" smtClean="0"/>
              <a:t>Comportamentos Compulsivos</a:t>
            </a:r>
            <a:br>
              <a:rPr lang="pt-PT" sz="2400" dirty="0" smtClean="0"/>
            </a:b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lvl="0">
              <a:spcBef>
                <a:spcPct val="20000"/>
              </a:spcBef>
              <a:defRPr/>
            </a:pPr>
            <a:r>
              <a:rPr lang="pt-BR" sz="2700" dirty="0" smtClean="0"/>
              <a:t> Comportamentos perfeccionistas são caracterizados por uma preocupação com a ordem em uma ou mais áreas da vida, a fim de controlar a sensação de vulnerabilidade e para extinguir as dúvidas. Eles são mais frequentemente dirigido por um medo de perder o controle e acompanhado pelo orgulho de realização quando bem sucedido. Comportamentos (controle) perfeccionistas incluem várias coisas:</a:t>
            </a:r>
            <a:endParaRPr kumimoji="0" lang="en-US" sz="27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514350" indent="-514350">
              <a:spcBef>
                <a:spcPct val="20000"/>
              </a:spcBef>
              <a:buFont typeface="+mj-lt"/>
              <a:buAutoNum type="alphaLcPeriod"/>
              <a:defRPr/>
            </a:pPr>
            <a:r>
              <a:rPr lang="pt-BR" sz="2400" dirty="0" smtClean="0">
                <a:latin typeface="Arial" pitchFamily="34" charset="0"/>
                <a:cs typeface="Arial" pitchFamily="34" charset="0"/>
              </a:rPr>
              <a:t>Preocupação em manter aparência física em ordem.</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devo vestir-me e a meus filhos com roupas e acessórios que combinam um com o outro.</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não devo usar as mesmas roupas dentro de uma rotação de três semanas.</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não devo usar qualquer coisa que mostre que eu não estou em acordo com as últimas modas.</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não devo ser visto em qualquer lugar sem minha maquiagem.</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não devo usar roupas que não estão perfeitamente passadas ou sapatos que não estão perfeitamente polidos.  &lt;</a:t>
            </a:r>
          </a:p>
          <a:p>
            <a:pPr>
              <a:spcBef>
                <a:spcPct val="20000"/>
              </a:spcBef>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lnSpcReduction="10000"/>
          </a:bodyPr>
          <a:lstStyle/>
          <a:p>
            <a:pPr marL="514350" indent="-514350">
              <a:spcBef>
                <a:spcPct val="20000"/>
              </a:spcBef>
              <a:buAutoNum type="alphaLcPeriod" startAt="2"/>
              <a:defRPr/>
            </a:pPr>
            <a:r>
              <a:rPr lang="pt-BR" sz="2400" dirty="0" smtClean="0">
                <a:latin typeface="Arial" pitchFamily="34" charset="0"/>
                <a:cs typeface="Arial" pitchFamily="34" charset="0"/>
              </a:rPr>
              <a:t>Preocupação em manter o ambiente em ordem</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Devo sempre ter uma casa perfeitamente limpa. Vou usar um cotonete e escova de dentes, se necessário.</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Tenho de varrer a casa pelo menos três vezes por dia para estar realmente limpa.</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Devo ter todos os livros na estante em ordem alfabética e posicionados com a mesma distância da espinha dos livros para a borda exterior da prateleira.</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Devo girar os móveis em cada quarto com freqüência suficiente para que o tapete gaste uniformemente em todos os lugares. Eu não posso deixar ninguém pensar que o tapete é usado excessivamente em qualquer lugar. </a:t>
            </a:r>
            <a:endParaRPr lang="pt-BR" sz="2400" dirty="0">
              <a:latin typeface="Arial" pitchFamily="34" charset="0"/>
              <a:cs typeface="Arial" pitchFamily="34" charset="0"/>
            </a:endParaRPr>
          </a:p>
          <a:p>
            <a:pPr marL="971550" lvl="1" indent="-514350">
              <a:spcBef>
                <a:spcPct val="20000"/>
              </a:spcBef>
              <a:buFont typeface="Arial" pitchFamily="34" charset="0"/>
              <a:buChar char="•"/>
              <a:defRPr/>
            </a:pPr>
            <a:endParaRPr lang="pt-BR" sz="2400" dirty="0" smtClean="0">
              <a:latin typeface="Arial" pitchFamily="34" charset="0"/>
              <a:cs typeface="Arial" pitchFamily="34" charset="0"/>
            </a:endParaRPr>
          </a:p>
          <a:p>
            <a:pPr>
              <a:spcBef>
                <a:spcPct val="20000"/>
              </a:spcBef>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47744"/>
            <a:ext cx="8640960" cy="4869160"/>
          </a:xfrm>
          <a:prstGeom prst="rect">
            <a:avLst/>
          </a:prstGeom>
        </p:spPr>
        <p:txBody>
          <a:bodyPr vert="horz" lIns="91440" tIns="45720" rIns="91440" bIns="45720" rtlCol="0">
            <a:normAutofit/>
          </a:bodyPr>
          <a:lstStyle/>
          <a:p>
            <a:pPr marL="514350" indent="-514350">
              <a:spcBef>
                <a:spcPct val="20000"/>
              </a:spcBef>
              <a:buAutoNum type="alphaLcPeriod" startAt="2"/>
              <a:defRPr/>
            </a:pPr>
            <a:r>
              <a:rPr lang="pt-BR" sz="2400" dirty="0" smtClean="0">
                <a:latin typeface="Arial" pitchFamily="34" charset="0"/>
                <a:cs typeface="Arial" pitchFamily="34" charset="0"/>
              </a:rPr>
              <a:t>Preocupação em manter o ambiente em ordem.</a:t>
            </a:r>
          </a:p>
          <a:p>
            <a:pPr marL="514350" indent="-514350">
              <a:spcBef>
                <a:spcPct val="20000"/>
              </a:spcBef>
              <a:buAutoNum type="alphaLcPeriod" startAt="2"/>
              <a:defRPr/>
            </a:pPr>
            <a:endParaRPr lang="pt-BR" sz="2400" dirty="0" smtClean="0">
              <a:latin typeface="Arial" pitchFamily="34" charset="0"/>
              <a:cs typeface="Arial" pitchFamily="34" charset="0"/>
            </a:endParaRPr>
          </a:p>
          <a:p>
            <a:pPr marL="971550" lvl="1" indent="-514350">
              <a:spcBef>
                <a:spcPct val="20000"/>
              </a:spcBef>
              <a:buFont typeface="Arial" pitchFamily="34" charset="0"/>
              <a:buChar char="•"/>
              <a:defRPr/>
            </a:pPr>
            <a:r>
              <a:rPr lang="pt-BR" sz="2400" dirty="0" smtClean="0">
                <a:latin typeface="Arial" pitchFamily="34" charset="0"/>
                <a:cs typeface="Arial" pitchFamily="34" charset="0"/>
              </a:rPr>
              <a:t>Eu tenho que empilhar cada pedaço de roupa em minhas gavetas da cômoda para que elas fiquem precisamente uniforme.</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Devo arrumar tudo em meu armário para que todos os cabides estejam na mesma maneira e as blusas  arranjadas por cor na ordem do arco-íris.</a:t>
            </a:r>
          </a:p>
          <a:p>
            <a:pPr marL="971550" lvl="1" indent="-514350">
              <a:spcBef>
                <a:spcPct val="20000"/>
              </a:spcBef>
              <a:buFont typeface="Arial" pitchFamily="34" charset="0"/>
              <a:buChar char="•"/>
              <a:defRPr/>
            </a:pPr>
            <a:r>
              <a:rPr lang="pt-BR" sz="2400" dirty="0" smtClean="0">
                <a:latin typeface="Arial" pitchFamily="34" charset="0"/>
                <a:cs typeface="Arial" pitchFamily="34" charset="0"/>
              </a:rPr>
              <a:t>Não devo permitir que ninguém toque em nada na minha mesa: meu grampeador de mesa, cartões de nota, abridor de cartas e assim por diante. Eu quero saber exatamente onde eles estão</a:t>
            </a:r>
            <a:r>
              <a:rPr lang="pt-BR" sz="2400" dirty="0">
                <a:latin typeface="Arial" pitchFamily="34" charset="0"/>
                <a:cs typeface="Arial" pitchFamily="34" charset="0"/>
              </a:rPr>
              <a:t>. &lt;</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INTRODUÇÃO</a:t>
            </a:r>
            <a:endParaRPr lang="pt-BR" sz="8000" b="1" dirty="0">
              <a:solidFill>
                <a:srgbClr val="0070C0"/>
              </a:solidFill>
              <a:latin typeface="Tahoma"/>
            </a:endParaRPr>
          </a:p>
        </p:txBody>
      </p:sp>
      <p:sp>
        <p:nvSpPr>
          <p:cNvPr id="3" name="Content Placeholder 2"/>
          <p:cNvSpPr txBox="1">
            <a:spLocks/>
          </p:cNvSpPr>
          <p:nvPr/>
        </p:nvSpPr>
        <p:spPr>
          <a:xfrm>
            <a:off x="251520" y="1772816"/>
            <a:ext cx="8640960" cy="5085184"/>
          </a:xfrm>
          <a:prstGeom prst="rect">
            <a:avLst/>
          </a:prstGeom>
        </p:spPr>
        <p:txBody>
          <a:bodyPr>
            <a:normAutofit fontScale="85000" lnSpcReduction="10000"/>
          </a:bodyPr>
          <a:lstStyle/>
          <a:p>
            <a:pPr marL="342900" lvl="0" indent="-342900" algn="ctr">
              <a:spcBef>
                <a:spcPct val="20000"/>
              </a:spcBef>
              <a:defRPr/>
            </a:pPr>
            <a:r>
              <a:rPr lang="pt-BR" sz="3200" b="1" dirty="0" smtClean="0">
                <a:latin typeface="Arial" pitchFamily="34" charset="0"/>
                <a:cs typeface="Arial" pitchFamily="34" charset="0"/>
              </a:rPr>
              <a:t>PECADOS ACEITAVEIS</a:t>
            </a:r>
          </a:p>
          <a:p>
            <a:pPr marL="342900" lvl="0" indent="-342900" algn="ctr">
              <a:spcBef>
                <a:spcPct val="20000"/>
              </a:spcBef>
              <a:defRPr/>
            </a:pPr>
            <a:endParaRPr lang="pt-PT" sz="3200" b="1" dirty="0" smtClean="0">
              <a:latin typeface="Arial" pitchFamily="34" charset="0"/>
              <a:cs typeface="Arial" pitchFamily="34" charset="0"/>
            </a:endParaRPr>
          </a:p>
          <a:p>
            <a:pPr marL="342900" lvl="0" indent="-342900">
              <a:spcBef>
                <a:spcPct val="20000"/>
              </a:spcBef>
              <a:buFont typeface="Arial" pitchFamily="34" charset="0"/>
              <a:buChar char="•"/>
              <a:defRPr/>
            </a:pPr>
            <a:r>
              <a:rPr lang="pt-BR" sz="3200" b="1" dirty="0" smtClean="0">
                <a:latin typeface="Arial" pitchFamily="34" charset="0"/>
                <a:cs typeface="Arial" pitchFamily="34" charset="0"/>
              </a:rPr>
              <a:t>A ansiedade, preocupação e medo são frequentemente tratados superficialmente entre os cristãos. </a:t>
            </a:r>
          </a:p>
          <a:p>
            <a:pPr marL="342900" lvl="0" indent="-342900">
              <a:spcBef>
                <a:spcPct val="20000"/>
              </a:spcBef>
              <a:buFont typeface="Arial" pitchFamily="34" charset="0"/>
              <a:buChar char="•"/>
            </a:pPr>
            <a:r>
              <a:rPr lang="pt-BR" sz="3200" b="1" dirty="0" smtClean="0">
                <a:latin typeface="Arial" pitchFamily="34" charset="0"/>
                <a:cs typeface="Arial" pitchFamily="34" charset="0"/>
              </a:rPr>
              <a:t>Para muitos cristãos, a ansiedade, preocupação e medo são “pecados aceitáveis“.</a:t>
            </a:r>
          </a:p>
          <a:p>
            <a:pPr marL="342900" lvl="0" indent="-342900">
              <a:spcBef>
                <a:spcPct val="20000"/>
              </a:spcBef>
              <a:buFont typeface="Arial" pitchFamily="34" charset="0"/>
              <a:buChar char="•"/>
              <a:defRPr/>
            </a:pPr>
            <a:r>
              <a:rPr lang="pt-BR" sz="3200" b="1" dirty="0" smtClean="0">
                <a:latin typeface="Arial" pitchFamily="34" charset="0"/>
                <a:cs typeface="Arial" pitchFamily="34" charset="0"/>
              </a:rPr>
              <a:t>Eles são aceitados como uma parte normal da vida, pois “Todo mundo tem medo!”.</a:t>
            </a:r>
          </a:p>
          <a:p>
            <a:pPr marL="342900" lvl="0" indent="-342900">
              <a:spcBef>
                <a:spcPct val="20000"/>
              </a:spcBef>
              <a:buFont typeface="Arial" pitchFamily="34" charset="0"/>
              <a:buChar char="•"/>
              <a:defRPr/>
            </a:pPr>
            <a:r>
              <a:rPr lang="pt-BR" sz="3200" b="1" dirty="0" smtClean="0">
                <a:latin typeface="Arial" pitchFamily="34" charset="0"/>
                <a:cs typeface="Arial" pitchFamily="34" charset="0"/>
              </a:rPr>
              <a:t>Os pecados de pensamentos tais como, ansiedade, preocupação e medo são socialmente aceitos.</a:t>
            </a:r>
            <a:endParaRPr lang="pt-PT" sz="32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514350" indent="-514350">
              <a:spcBef>
                <a:spcPct val="20000"/>
              </a:spcBef>
              <a:buAutoNum type="alphaLcPeriod" startAt="3"/>
              <a:defRPr/>
            </a:pPr>
            <a:r>
              <a:rPr lang="pt-PT" sz="2400" dirty="0" smtClean="0"/>
              <a:t>Preocupação em manter o desempenho em ordem</a:t>
            </a:r>
          </a:p>
          <a:p>
            <a:pPr marL="971550" lvl="1" indent="-514350">
              <a:spcBef>
                <a:spcPct val="20000"/>
              </a:spcBef>
              <a:buFont typeface="Arial" pitchFamily="34" charset="0"/>
              <a:buChar char="•"/>
              <a:defRPr/>
            </a:pPr>
            <a:r>
              <a:rPr lang="pt-PT" sz="2400" dirty="0" smtClean="0"/>
              <a:t>Eu devo praticar mais do que o professor requer para que eu possa tocar o meu violino perfeitamente para a minha próxima lição. Não posso errar nenhuma nota.</a:t>
            </a:r>
          </a:p>
          <a:p>
            <a:pPr marL="971550" lvl="1" indent="-514350">
              <a:spcBef>
                <a:spcPct val="20000"/>
              </a:spcBef>
              <a:buFont typeface="Arial" pitchFamily="34" charset="0"/>
              <a:buChar char="•"/>
              <a:defRPr/>
            </a:pPr>
            <a:r>
              <a:rPr lang="pt-PT" sz="2400" dirty="0" smtClean="0"/>
              <a:t>Eu devo saber antes do tempo se eu vou acompanhar a música do culto. Eu não vou tocar se houver uma chance que eu vou errar algo.</a:t>
            </a:r>
          </a:p>
          <a:p>
            <a:pPr marL="971550" lvl="1" indent="-514350">
              <a:spcBef>
                <a:spcPct val="20000"/>
              </a:spcBef>
              <a:buFont typeface="Arial" pitchFamily="34" charset="0"/>
              <a:buChar char="•"/>
              <a:defRPr/>
            </a:pPr>
            <a:r>
              <a:rPr lang="pt-PT" sz="2400" dirty="0" smtClean="0"/>
              <a:t>Eu tenho que acertar todos os cestos sempre que eu arremessar no jogo.</a:t>
            </a:r>
          </a:p>
          <a:p>
            <a:pPr marL="971550" lvl="1" indent="-514350">
              <a:spcBef>
                <a:spcPct val="20000"/>
              </a:spcBef>
              <a:buFont typeface="Arial" pitchFamily="34" charset="0"/>
              <a:buChar char="•"/>
              <a:defRPr/>
            </a:pPr>
            <a:r>
              <a:rPr lang="pt-PT" sz="2400" dirty="0" smtClean="0"/>
              <a:t>Eu tenho que trabalhar 50-60 horas por semana para mostrar ao chefe que não sou preguiçoso. </a:t>
            </a:r>
            <a:r>
              <a:rPr lang="pt-BR" sz="2400" dirty="0">
                <a:latin typeface="Arial" pitchFamily="34" charset="0"/>
                <a:cs typeface="Arial" pitchFamily="34" charset="0"/>
              </a:rPr>
              <a:t>&lt;</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61963" indent="-461963">
              <a:spcBef>
                <a:spcPct val="20000"/>
              </a:spcBef>
              <a:buAutoNum type="alphaLcPeriod" startAt="4"/>
              <a:defRPr/>
            </a:pPr>
            <a:r>
              <a:rPr lang="pt-PT" sz="2400" dirty="0" smtClean="0"/>
              <a:t>Preocupação em manter os horários e as responsabilidades em ordem</a:t>
            </a:r>
          </a:p>
          <a:p>
            <a:pPr marL="919163" lvl="1" indent="-461963">
              <a:spcBef>
                <a:spcPct val="20000"/>
              </a:spcBef>
              <a:buFont typeface="Arial" pitchFamily="34" charset="0"/>
              <a:buChar char="•"/>
              <a:defRPr/>
            </a:pPr>
            <a:r>
              <a:rPr lang="pt-PT" sz="2400" dirty="0" smtClean="0"/>
              <a:t>Eu tenho que planejar todos os dias em incrementos de dez minutos se eu for ser um bom mordomo do meu tempo.</a:t>
            </a:r>
          </a:p>
          <a:p>
            <a:pPr marL="919163" lvl="1" indent="-461963">
              <a:spcBef>
                <a:spcPct val="20000"/>
              </a:spcBef>
              <a:buFont typeface="Arial" pitchFamily="34" charset="0"/>
              <a:buChar char="•"/>
              <a:defRPr/>
            </a:pPr>
            <a:r>
              <a:rPr lang="pt-PT" sz="2400" dirty="0" smtClean="0"/>
              <a:t>Eu devo criar meus filhos com um horário estrito para tudo, de seu tempo de acordar até a hora de dormir se eu for desenvolver um caráter responsável neles. </a:t>
            </a:r>
            <a:r>
              <a:rPr lang="pt-BR" sz="2400" dirty="0">
                <a:latin typeface="Arial" pitchFamily="34" charset="0"/>
                <a:cs typeface="Arial" pitchFamily="34" charset="0"/>
              </a:rPr>
              <a:t>&lt;</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61963" indent="-461963">
              <a:spcBef>
                <a:spcPct val="20000"/>
              </a:spcBef>
              <a:buAutoNum type="alphaLcPeriod" startAt="5"/>
              <a:defRPr/>
            </a:pPr>
            <a:r>
              <a:rPr lang="pt-PT" sz="2400" dirty="0" smtClean="0"/>
              <a:t>Preocupação em manter disciplinas espirituais em ordem </a:t>
            </a:r>
          </a:p>
          <a:p>
            <a:pPr marL="919163" lvl="1" indent="-461963">
              <a:spcBef>
                <a:spcPct val="20000"/>
              </a:spcBef>
              <a:buFont typeface="Arial" pitchFamily="34" charset="0"/>
              <a:buChar char="•"/>
              <a:defRPr/>
            </a:pPr>
            <a:r>
              <a:rPr lang="pt-PT" sz="2400" dirty="0" smtClean="0"/>
              <a:t>Eu devo estar certo de "fazer" minhas devoções todos os dias ou Deus vai me julgar por minha infidelidade.</a:t>
            </a:r>
          </a:p>
          <a:p>
            <a:pPr marL="919163" lvl="1" indent="-461963">
              <a:spcBef>
                <a:spcPct val="20000"/>
              </a:spcBef>
              <a:buFont typeface="Arial" pitchFamily="34" charset="0"/>
              <a:buChar char="•"/>
              <a:defRPr/>
            </a:pPr>
            <a:r>
              <a:rPr lang="pt-PT" sz="2400" dirty="0" smtClean="0"/>
              <a:t>Eu devo ser voluntário para cada necessidade que é anunciada na igreja ou eu não estou sendo um servo para os outros.</a:t>
            </a:r>
          </a:p>
          <a:p>
            <a:pPr marL="919163" lvl="1" indent="-461963">
              <a:spcBef>
                <a:spcPct val="20000"/>
              </a:spcBef>
              <a:buFont typeface="Arial" pitchFamily="34" charset="0"/>
              <a:buChar char="•"/>
              <a:defRPr/>
            </a:pPr>
            <a:r>
              <a:rPr lang="pt-PT" sz="2400" dirty="0" smtClean="0"/>
              <a:t>Eu devo estar fora de comunhão com Deus hoje porque me sinto um pouco “triste". Devo ler minha Bíblia até me sentir bem de novo. Eu não gosto de me sentir “triste". </a:t>
            </a:r>
            <a:r>
              <a:rPr lang="pt-BR" sz="2400" dirty="0">
                <a:latin typeface="Arial" pitchFamily="34" charset="0"/>
                <a:cs typeface="Arial" pitchFamily="34" charset="0"/>
              </a:rPr>
              <a:t>&lt;</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57200" indent="-457200">
              <a:tabLst>
                <a:tab pos="461963" algn="l"/>
              </a:tabLst>
            </a:pPr>
            <a:r>
              <a:rPr lang="pt-PT" sz="2400" dirty="0" smtClean="0"/>
              <a:t>f.	Preocupação em manter as finanças em ordem</a:t>
            </a:r>
          </a:p>
          <a:p>
            <a:pPr marL="914400" lvl="1" indent="-457200">
              <a:buFont typeface="Arial" pitchFamily="34" charset="0"/>
              <a:buChar char="•"/>
              <a:tabLst>
                <a:tab pos="461963" algn="l"/>
              </a:tabLst>
            </a:pPr>
            <a:r>
              <a:rPr lang="pt-PT" sz="2400" dirty="0" smtClean="0"/>
              <a:t>Eu devo gastar o tempo que for necessário pesquisando para ter a certeza de que o modelo de aparelho que eu estou comprando é o melhor negócio para o meu dinheiro.</a:t>
            </a:r>
          </a:p>
          <a:p>
            <a:pPr marL="914400" lvl="1" indent="-457200">
              <a:buFont typeface="Arial" pitchFamily="34" charset="0"/>
              <a:buChar char="•"/>
              <a:tabLst>
                <a:tab pos="461963" algn="l"/>
              </a:tabLst>
            </a:pPr>
            <a:r>
              <a:rPr lang="pt-PT" sz="2400" dirty="0" smtClean="0"/>
              <a:t>Eu devo ficar acordado a noite toda se for necessário, para encontrar a discrepância de cinco centavos no talão de cheques este mês.</a:t>
            </a:r>
          </a:p>
          <a:p>
            <a:pPr marL="914400" lvl="1" indent="-457200">
              <a:buFont typeface="Arial" pitchFamily="34" charset="0"/>
              <a:buChar char="•"/>
              <a:tabLst>
                <a:tab pos="461963" algn="l"/>
              </a:tabLst>
            </a:pPr>
            <a:r>
              <a:rPr lang="pt-PT" sz="2400" dirty="0" smtClean="0"/>
              <a:t>Eu não devo jogar fora nenhuma das caixas de transporte ou caixas de papelão de qualquer coisa que eu compro.</a:t>
            </a:r>
          </a:p>
          <a:p>
            <a:pPr marL="914400" lvl="1" indent="-457200">
              <a:buFont typeface="Arial" pitchFamily="34" charset="0"/>
              <a:buChar char="•"/>
              <a:tabLst>
                <a:tab pos="461963" algn="l"/>
              </a:tabLst>
            </a:pPr>
            <a:r>
              <a:rPr lang="pt-PT" sz="2400" dirty="0" smtClean="0"/>
              <a:t>Eu não devo descartar qualquer tecido de costura , caso  eu precise deles por algum motivo no futuro. </a:t>
            </a:r>
            <a:r>
              <a:rPr lang="pt-BR" sz="2400" dirty="0">
                <a:latin typeface="Arial" pitchFamily="34" charset="0"/>
                <a:cs typeface="Arial" pitchFamily="34" charset="0"/>
              </a:rPr>
              <a:t>&lt;</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57200" indent="-457200">
              <a:buAutoNum type="alphaLcPeriod" startAt="7"/>
              <a:tabLst>
                <a:tab pos="461963" algn="l"/>
              </a:tabLst>
            </a:pPr>
            <a:r>
              <a:rPr lang="pt-PT" sz="2400" dirty="0" smtClean="0"/>
              <a:t>Preocupação em manter a saúde sob controle</a:t>
            </a:r>
          </a:p>
          <a:p>
            <a:pPr marL="914400" lvl="1" indent="-457200">
              <a:buFont typeface="Arial" pitchFamily="34" charset="0"/>
              <a:buChar char="•"/>
              <a:tabLst>
                <a:tab pos="461963" algn="l"/>
              </a:tabLst>
            </a:pPr>
            <a:r>
              <a:rPr lang="pt-PT" sz="2400" dirty="0" smtClean="0"/>
              <a:t>Eu devo manter a contabilidade estrita da minha entrada calórica, carboidratos, refinados, conservantes, ou eu não posso dizer que eu estou sendo um bom mordomo de meu corpo.</a:t>
            </a:r>
          </a:p>
          <a:p>
            <a:pPr marL="914400" lvl="1" indent="-457200">
              <a:buFont typeface="Arial" pitchFamily="34" charset="0"/>
              <a:buChar char="•"/>
              <a:tabLst>
                <a:tab pos="461963" algn="l"/>
              </a:tabLst>
            </a:pPr>
            <a:r>
              <a:rPr lang="pt-PT" sz="2400" dirty="0" smtClean="0"/>
              <a:t>Devo ter certeza de que tomo os suplementos alimentares mais saudáveis, ou não tenho ninguém para culpar, mas eu mesmo, se eu ficar doente.</a:t>
            </a:r>
          </a:p>
          <a:p>
            <a:pPr marL="914400" lvl="1" indent="-457200">
              <a:buFont typeface="Arial" pitchFamily="34" charset="0"/>
              <a:buChar char="•"/>
              <a:tabLst>
                <a:tab pos="461963" algn="l"/>
              </a:tabLst>
            </a:pPr>
            <a:r>
              <a:rPr lang="pt-PT" sz="2400" dirty="0" smtClean="0"/>
              <a:t>Ou tenho  meu próprio quarto na convenção da empresa ou eu não vou. Eu não posso ser colocado em uma situação onde eu podereia ter um ataque de diarréia quando estou na sala com outra pessoa. </a:t>
            </a:r>
            <a:r>
              <a:rPr lang="pt-BR" sz="2400" dirty="0">
                <a:latin typeface="Arial" pitchFamily="34" charset="0"/>
                <a:cs typeface="Arial" pitchFamily="34" charset="0"/>
              </a:rPr>
              <a:t>&lt;</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Perfeccionistas </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57200" indent="-457200">
              <a:buAutoNum type="alphaLcPeriod" startAt="8"/>
              <a:tabLst>
                <a:tab pos="461963" algn="l"/>
              </a:tabLst>
            </a:pPr>
            <a:r>
              <a:rPr lang="pt-PT" sz="2400" dirty="0" smtClean="0"/>
              <a:t>Preocupação em manter relacionamentos em ordem</a:t>
            </a:r>
          </a:p>
          <a:p>
            <a:pPr marL="914400" lvl="1" indent="-457200">
              <a:buFont typeface="Arial" pitchFamily="34" charset="0"/>
              <a:buChar char="•"/>
              <a:tabLst>
                <a:tab pos="461963" algn="l"/>
              </a:tabLst>
            </a:pPr>
            <a:r>
              <a:rPr lang="pt-PT" sz="2400" dirty="0" smtClean="0"/>
              <a:t>Não devo permitir que meus filhos jamais questionem minhas decisões. É a única maneira que eles vão aprender a respeitar a minha posição.</a:t>
            </a:r>
          </a:p>
          <a:p>
            <a:pPr marL="914400" lvl="1" indent="-457200">
              <a:buFont typeface="Arial" pitchFamily="34" charset="0"/>
              <a:buChar char="•"/>
              <a:tabLst>
                <a:tab pos="461963" algn="l"/>
              </a:tabLst>
            </a:pPr>
            <a:r>
              <a:rPr lang="pt-PT" sz="2400" dirty="0" smtClean="0"/>
              <a:t>Eu devo diariamente gastar um mínimo de duas horas com cada uma das crianças ou eles vão crescer pensando que eu não os amava.</a:t>
            </a:r>
          </a:p>
          <a:p>
            <a:pPr marL="914400" lvl="1" indent="-457200">
              <a:buFont typeface="Arial" pitchFamily="34" charset="0"/>
              <a:buChar char="•"/>
              <a:tabLst>
                <a:tab pos="461963" algn="l"/>
              </a:tabLst>
            </a:pPr>
            <a:r>
              <a:rPr lang="pt-PT" sz="2400" dirty="0" smtClean="0"/>
              <a:t>Eu devo chamar minha filha na faculdade todos os dias para que ela possa ver o quanto eu a amo. </a:t>
            </a:r>
            <a:r>
              <a:rPr lang="pt-BR" sz="2400" dirty="0">
                <a:latin typeface="Arial" pitchFamily="34" charset="0"/>
                <a:cs typeface="Arial" pitchFamily="34" charset="0"/>
              </a:rPr>
              <a:t>&lt;</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Compulsivos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r>
              <a:rPr lang="pt-PT" sz="2400" dirty="0" smtClean="0"/>
              <a:t>Os comportamentos compulsivos são atividades excessivas e repetitivas que parecem dar alívio temporário dos pensamentos obsessivos que afligem a mente.</a:t>
            </a:r>
          </a:p>
          <a:p>
            <a:r>
              <a:rPr lang="pt-PT" sz="2400" dirty="0" smtClean="0"/>
              <a:t/>
            </a:r>
            <a:br>
              <a:rPr lang="pt-PT" sz="2400" dirty="0" smtClean="0"/>
            </a:br>
            <a:r>
              <a:rPr lang="pt-PT" sz="2400" dirty="0" smtClean="0"/>
              <a:t>Estes comportamentos são realizados mesmo quando os efeitos negativos são experimentados:  tempo valioso é desperdiçado, as relações são destruídas, o desempenho do trabalho declina, a saúde é comprometida  e a vida espiritual é impedida.</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Compulsivos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57200" indent="-457200">
              <a:buFont typeface="+mj-lt"/>
              <a:buAutoNum type="alphaLcPeriod"/>
            </a:pPr>
            <a:r>
              <a:rPr lang="pt-PT" sz="2400" b="1" dirty="0" smtClean="0"/>
              <a:t>Comportamentos rituais:</a:t>
            </a:r>
            <a:r>
              <a:rPr lang="pt-PT" sz="2400" dirty="0" smtClean="0"/>
              <a:t> lavagem repetida das mãos; rotinas prolongadas no banho; verificação repetiva de fechaduras, fogão controles, tomadas elétricas, respostas para prova; tocar certos itens em uma seqüência precisa antes de sair de uma sala ou executar determinadas rotinas antes de dirigir; pedindo repetidamente garantias de amor e perdão, e assim por diante.</a:t>
            </a:r>
          </a:p>
          <a:p>
            <a:pPr marL="457200" indent="-457200"/>
            <a:r>
              <a:rPr lang="pt-PT" sz="2400" dirty="0" smtClean="0"/>
              <a:t/>
            </a:r>
            <a:br>
              <a:rPr lang="pt-PT" sz="2400" dirty="0" smtClean="0"/>
            </a:br>
            <a:r>
              <a:rPr lang="pt-PT" sz="2400" dirty="0" smtClean="0"/>
              <a:t>Esses comportamentos não devem nos surpreender. O ritual está no coração de cada tentativa feita pelo homem para acalmar um coração culpado e/ou temeroso.</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Compulsivos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61963" indent="-461963">
              <a:buAutoNum type="alphaLcPeriod" startAt="2"/>
              <a:tabLst>
                <a:tab pos="461963" algn="l"/>
              </a:tabLst>
            </a:pPr>
            <a:r>
              <a:rPr lang="pt-BR" sz="2400" b="1" dirty="0" smtClean="0"/>
              <a:t>Comportamentos destrutivos:</a:t>
            </a:r>
            <a:r>
              <a:rPr lang="pt-BR" sz="2400" dirty="0" smtClean="0"/>
              <a:t> lesões auto-infligidas (cortar, queimar, bater a cabeça na parede, ficar de pé por horas sem se mexer, exercitar-se até a exaustão, colar pinos no corpo, puxar os cabelos, tirar as sobrancelhas, coçando a pele até que sangre, e assim por diante).</a:t>
            </a:r>
          </a:p>
          <a:p>
            <a:pPr marL="461963" indent="-461963">
              <a:buAutoNum type="alphaLcPeriod" startAt="2"/>
              <a:tabLst>
                <a:tab pos="461963" algn="l"/>
              </a:tabLst>
            </a:pPr>
            <a:endParaRPr lang="pt-BR" sz="2400" dirty="0" smtClean="0"/>
          </a:p>
          <a:p>
            <a:pPr marL="461963" indent="-461963">
              <a:buAutoNum type="alphaLcPeriod" startAt="2"/>
              <a:tabLst>
                <a:tab pos="461963" algn="l"/>
              </a:tabLst>
            </a:pPr>
            <a:endParaRPr lang="pt-BR" sz="2400" dirty="0" smtClean="0"/>
          </a:p>
          <a:p>
            <a:pPr marL="461963" indent="-461963" algn="ctr">
              <a:tabLst>
                <a:tab pos="461963" algn="l"/>
              </a:tabLst>
            </a:pPr>
            <a:r>
              <a:rPr lang="pt-BR" sz="2400" dirty="0" smtClean="0"/>
              <a:t>[Creio que é mais por causa de culpa.]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Comportamentos Compulsivos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marL="461963" indent="-461963">
              <a:buFont typeface="+mj-lt"/>
              <a:buAutoNum type="alphaLcPeriod" startAt="3"/>
              <a:tabLst>
                <a:tab pos="914400" algn="l"/>
              </a:tabLst>
            </a:pPr>
            <a:r>
              <a:rPr lang="pt-PT" sz="2400" b="1" dirty="0" smtClean="0"/>
              <a:t>Comportamentos de evitação: </a:t>
            </a:r>
            <a:r>
              <a:rPr lang="pt-PT" sz="2400" dirty="0" smtClean="0"/>
              <a:t>fará qualquer coisa para escapar da sensação de estar sobrecarregado.</a:t>
            </a:r>
            <a:br>
              <a:rPr lang="pt-PT" sz="2400" dirty="0" smtClean="0"/>
            </a:br>
            <a:endParaRPr lang="pt-PT" sz="2400" dirty="0" smtClean="0"/>
          </a:p>
          <a:p>
            <a:pPr marL="919163" lvl="1" indent="-461963">
              <a:buFont typeface="+mj-lt"/>
              <a:buAutoNum type="arabicParenR"/>
              <a:tabLst>
                <a:tab pos="914400" algn="l"/>
              </a:tabLst>
            </a:pPr>
            <a:r>
              <a:rPr lang="pt-PT" sz="2400" dirty="0" smtClean="0"/>
              <a:t>Fuga para o isolamento (agorafobia)</a:t>
            </a:r>
          </a:p>
          <a:p>
            <a:pPr marL="919163" lvl="1" indent="-461963">
              <a:buFont typeface="+mj-lt"/>
              <a:buAutoNum type="arabicParenR"/>
              <a:tabLst>
                <a:tab pos="914400" algn="l"/>
              </a:tabLst>
            </a:pPr>
            <a:r>
              <a:rPr lang="pt-PT" sz="2400" dirty="0" smtClean="0"/>
              <a:t>Escape para o prazer (sexo, jogos de azar, álcool, drogas)</a:t>
            </a: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a:solidFill>
                  <a:srgbClr val="FFFF00"/>
                </a:solidFill>
                <a:effectLst>
                  <a:outerShdw blurRad="38100" dist="38100" dir="2700000" algn="tl">
                    <a:srgbClr val="000000">
                      <a:alpha val="43137"/>
                    </a:srgbClr>
                  </a:outerShdw>
                </a:effectLst>
              </a:rPr>
              <a:t>Preocupação</a:t>
            </a:r>
            <a:r>
              <a:rPr lang="pt-BR" sz="2400" b="1" dirty="0"/>
              <a:t>: Perda do sossego, causada pelo sentimento de responsabilidade em relação a algo (situação, pessoa). É um sentimento de apreensão, de inquietação.</a:t>
            </a:r>
          </a:p>
          <a:p>
            <a:r>
              <a:rPr lang="pt-BR" sz="2400" b="1" dirty="0"/>
              <a:t> </a:t>
            </a:r>
          </a:p>
          <a:p>
            <a:r>
              <a:rPr lang="pt-BR" sz="2400" b="1" dirty="0"/>
              <a:t>A palavra principal para a ideia de </a:t>
            </a:r>
            <a:r>
              <a:rPr lang="pt-BR" sz="2400" b="1" i="1" dirty="0"/>
              <a:t>preocupação</a:t>
            </a:r>
            <a:r>
              <a:rPr lang="pt-BR" sz="2400" b="1" dirty="0"/>
              <a:t> (inquietação) vem da palavra grega </a:t>
            </a:r>
            <a:r>
              <a:rPr lang="pt-BR" sz="2400" b="1" i="1" dirty="0" err="1"/>
              <a:t>merimnão</a:t>
            </a:r>
            <a:r>
              <a:rPr lang="pt-BR" sz="2400" b="1" dirty="0"/>
              <a:t> (G3309), uma combinação de duas palavras – </a:t>
            </a:r>
            <a:r>
              <a:rPr lang="pt-BR" sz="2400" b="1" dirty="0" err="1"/>
              <a:t>merizo</a:t>
            </a:r>
            <a:r>
              <a:rPr lang="pt-BR" sz="2400" b="1" dirty="0"/>
              <a:t> (dividir) e </a:t>
            </a:r>
            <a:r>
              <a:rPr lang="pt-BR" sz="2400" b="1" dirty="0" err="1"/>
              <a:t>nous</a:t>
            </a:r>
            <a:r>
              <a:rPr lang="pt-BR" sz="2400" b="1" dirty="0"/>
              <a:t> (mente). Então a </a:t>
            </a:r>
            <a:r>
              <a:rPr lang="pt-BR" sz="2400" b="1" i="1" dirty="0"/>
              <a:t>preocupação</a:t>
            </a:r>
            <a:r>
              <a:rPr lang="pt-BR" sz="2400" b="1" dirty="0"/>
              <a:t> realmente significa “uma mente dividida”. É tentando focalizar em dois opostos ao mesmo tempo. </a:t>
            </a:r>
            <a:endParaRPr lang="pt-PT"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spcBef>
                <a:spcPct val="20000"/>
              </a:spcBef>
              <a:defRPr/>
            </a:pPr>
            <a:r>
              <a:rPr lang="pt-BR" sz="2400" b="1" dirty="0" smtClean="0">
                <a:latin typeface="Arial" pitchFamily="34" charset="0"/>
                <a:cs typeface="Arial" pitchFamily="34" charset="0"/>
              </a:rPr>
              <a:t>Quando o medo se desenrola, a psiquiatria e a psicologia o chamam de "Ataque de Pânico</a:t>
            </a:r>
            <a:r>
              <a:rPr lang="pt-BR" sz="2400" b="1" dirty="0">
                <a:latin typeface="Arial" pitchFamily="34" charset="0"/>
                <a:cs typeface="Arial" pitchFamily="34" charset="0"/>
              </a:rPr>
              <a:t>“, </a:t>
            </a:r>
            <a:r>
              <a:rPr lang="pt-BR" sz="2400" b="1" dirty="0" smtClean="0">
                <a:latin typeface="Arial" pitchFamily="34" charset="0"/>
                <a:cs typeface="Arial" pitchFamily="34" charset="0"/>
              </a:rPr>
              <a:t>“Transtorno </a:t>
            </a:r>
            <a:r>
              <a:rPr lang="pt-BR" sz="2400" b="1" dirty="0">
                <a:latin typeface="Arial" pitchFamily="34" charset="0"/>
                <a:cs typeface="Arial" pitchFamily="34" charset="0"/>
              </a:rPr>
              <a:t>de </a:t>
            </a:r>
            <a:r>
              <a:rPr lang="pt-BR" sz="2400" b="1" dirty="0" smtClean="0">
                <a:latin typeface="Arial" pitchFamily="34" charset="0"/>
                <a:cs typeface="Arial" pitchFamily="34" charset="0"/>
              </a:rPr>
              <a:t>Pânico” </a:t>
            </a:r>
            <a:r>
              <a:rPr lang="pt-BR" sz="2400" b="1" dirty="0">
                <a:latin typeface="Arial" pitchFamily="34" charset="0"/>
                <a:cs typeface="Arial" pitchFamily="34" charset="0"/>
              </a:rPr>
              <a:t>ou </a:t>
            </a:r>
            <a:r>
              <a:rPr lang="pt-BR" sz="2400" b="1" dirty="0" smtClean="0">
                <a:latin typeface="Arial" pitchFamily="34" charset="0"/>
                <a:cs typeface="Arial" pitchFamily="34" charset="0"/>
              </a:rPr>
              <a:t>“Síndrome </a:t>
            </a:r>
            <a:r>
              <a:rPr lang="pt-BR" sz="2400" b="1" dirty="0">
                <a:latin typeface="Arial" pitchFamily="34" charset="0"/>
                <a:cs typeface="Arial" pitchFamily="34" charset="0"/>
              </a:rPr>
              <a:t>de </a:t>
            </a:r>
            <a:r>
              <a:rPr lang="pt-BR" sz="2400" b="1" dirty="0" smtClean="0">
                <a:latin typeface="Arial" pitchFamily="34" charset="0"/>
                <a:cs typeface="Arial" pitchFamily="34" charset="0"/>
              </a:rPr>
              <a:t>pânico”. Estes são os sintomas listados no DSM V - </a:t>
            </a:r>
            <a:r>
              <a:rPr lang="pt-BR" sz="2400" b="1" dirty="0">
                <a:latin typeface="Arial" pitchFamily="34" charset="0"/>
                <a:cs typeface="Arial" pitchFamily="34" charset="0"/>
              </a:rPr>
              <a:t>Manual Diagnóstico e Estatístico de Transtornos </a:t>
            </a:r>
            <a:r>
              <a:rPr lang="pt-BR" sz="2400" b="1" dirty="0" smtClean="0">
                <a:latin typeface="Arial" pitchFamily="34" charset="0"/>
                <a:cs typeface="Arial" pitchFamily="34" charset="0"/>
              </a:rPr>
              <a:t>Mentais.</a:t>
            </a:r>
          </a:p>
          <a:p>
            <a:pPr>
              <a:spcBef>
                <a:spcPct val="20000"/>
              </a:spcBef>
              <a:defRPr/>
            </a:pPr>
            <a:endParaRPr lang="pt-BR" sz="1200" b="1" dirty="0" smtClean="0">
              <a:latin typeface="Arial" pitchFamily="34" charset="0"/>
              <a:cs typeface="Arial" pitchFamily="34" charset="0"/>
            </a:endParaRPr>
          </a:p>
          <a:p>
            <a:pPr marL="457200" indent="-457200">
              <a:spcBef>
                <a:spcPct val="20000"/>
              </a:spcBef>
              <a:buFont typeface="+mj-lt"/>
              <a:buAutoNum type="arabicPeriod"/>
              <a:defRPr/>
            </a:pPr>
            <a:r>
              <a:rPr lang="pt-BR" sz="2400" b="1" dirty="0" smtClean="0">
                <a:latin typeface="Arial" pitchFamily="34" charset="0"/>
                <a:cs typeface="Arial" pitchFamily="34" charset="0"/>
              </a:rPr>
              <a:t>Palpitações, batimentos cardíacos ou aceleração da frequência cardíaca</a:t>
            </a:r>
          </a:p>
          <a:p>
            <a:pPr marL="457200" indent="-457200">
              <a:spcBef>
                <a:spcPct val="20000"/>
              </a:spcBef>
              <a:buFont typeface="+mj-lt"/>
              <a:buAutoNum type="arabicPeriod"/>
              <a:defRPr/>
            </a:pPr>
            <a:r>
              <a:rPr lang="pt-BR" sz="2400" b="1" dirty="0" smtClean="0">
                <a:latin typeface="Arial" pitchFamily="34" charset="0"/>
                <a:cs typeface="Arial" pitchFamily="34" charset="0"/>
              </a:rPr>
              <a:t>Transpiração</a:t>
            </a:r>
          </a:p>
          <a:p>
            <a:pPr marL="457200" indent="-457200">
              <a:spcBef>
                <a:spcPct val="20000"/>
              </a:spcBef>
              <a:buFont typeface="+mj-lt"/>
              <a:buAutoNum type="arabicPeriod"/>
              <a:defRPr/>
            </a:pPr>
            <a:r>
              <a:rPr lang="pt-BR" sz="2400" b="1" dirty="0" smtClean="0">
                <a:latin typeface="Arial" pitchFamily="34" charset="0"/>
                <a:cs typeface="Arial" pitchFamily="34" charset="0"/>
              </a:rPr>
              <a:t>Tremores ou temores</a:t>
            </a:r>
          </a:p>
          <a:p>
            <a:pPr marL="457200" indent="-457200">
              <a:spcBef>
                <a:spcPct val="20000"/>
              </a:spcBef>
              <a:buFont typeface="+mj-lt"/>
              <a:buAutoNum type="arabicPeriod"/>
              <a:defRPr/>
            </a:pPr>
            <a:r>
              <a:rPr lang="pt-BR" sz="2400" b="1" dirty="0" smtClean="0">
                <a:latin typeface="Arial" pitchFamily="34" charset="0"/>
                <a:cs typeface="Arial" pitchFamily="34" charset="0"/>
              </a:rPr>
              <a:t>Sensações ou falta de ar ou sufocação</a:t>
            </a:r>
          </a:p>
          <a:p>
            <a:pPr marL="457200" indent="-457200">
              <a:spcBef>
                <a:spcPct val="20000"/>
              </a:spcBef>
              <a:buFont typeface="+mj-lt"/>
              <a:buAutoNum type="arabicPeriod"/>
              <a:defRPr/>
            </a:pPr>
            <a:r>
              <a:rPr lang="pt-BR" sz="2400" b="1" dirty="0" smtClean="0">
                <a:latin typeface="Arial" pitchFamily="34" charset="0"/>
                <a:cs typeface="Arial" pitchFamily="34" charset="0"/>
              </a:rPr>
              <a:t>Dor no peito ou desconforto</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spcBef>
                <a:spcPct val="20000"/>
              </a:spcBef>
              <a:defRPr/>
            </a:pPr>
            <a:r>
              <a:rPr lang="pt-BR" sz="2400" b="1" dirty="0" smtClean="0">
                <a:latin typeface="Arial" pitchFamily="34" charset="0"/>
                <a:cs typeface="Arial" pitchFamily="34" charset="0"/>
              </a:rPr>
              <a:t>Quando o medo se desenrola, a psiquiatria e a psicologia o chamam de "Ataque de Pânico". Estes são os sintomas listados no </a:t>
            </a:r>
            <a:r>
              <a:rPr lang="pt-BR" sz="2400" b="1" dirty="0">
                <a:latin typeface="Arial" pitchFamily="34" charset="0"/>
                <a:cs typeface="Arial" pitchFamily="34" charset="0"/>
              </a:rPr>
              <a:t>DSM V - Manual Diagnóstico e Estatístico de Transtornos Mentais.</a:t>
            </a:r>
            <a:endParaRPr lang="pt-BR" sz="2400" b="1"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457200" indent="-457200">
              <a:spcBef>
                <a:spcPct val="20000"/>
              </a:spcBef>
              <a:buFont typeface="+mj-lt"/>
              <a:buAutoNum type="arabicPeriod" startAt="6"/>
              <a:defRPr/>
            </a:pPr>
            <a:r>
              <a:rPr lang="pt-BR" sz="2400" b="1" dirty="0" smtClean="0">
                <a:latin typeface="Arial" pitchFamily="34" charset="0"/>
                <a:cs typeface="Arial" pitchFamily="34" charset="0"/>
              </a:rPr>
              <a:t>Náuseas ou distúrbios abdominais</a:t>
            </a:r>
          </a:p>
          <a:p>
            <a:pPr marL="457200" indent="-457200">
              <a:spcBef>
                <a:spcPct val="20000"/>
              </a:spcBef>
              <a:buFont typeface="+mj-lt"/>
              <a:buAutoNum type="arabicPeriod" startAt="6"/>
              <a:defRPr/>
            </a:pPr>
            <a:r>
              <a:rPr lang="pt-BR" sz="2400" b="1" dirty="0" smtClean="0">
                <a:latin typeface="Arial" pitchFamily="34" charset="0"/>
                <a:cs typeface="Arial" pitchFamily="34" charset="0"/>
              </a:rPr>
              <a:t>Sentir-se tonto, instável ou fraco</a:t>
            </a:r>
          </a:p>
          <a:p>
            <a:pPr marL="457200" indent="-457200">
              <a:spcBef>
                <a:spcPct val="20000"/>
              </a:spcBef>
              <a:buFont typeface="+mj-lt"/>
              <a:buAutoNum type="arabicPeriod" startAt="6"/>
              <a:defRPr/>
            </a:pPr>
            <a:r>
              <a:rPr lang="pt-BR" sz="2400" b="1" dirty="0" smtClean="0">
                <a:latin typeface="Arial" pitchFamily="34" charset="0"/>
                <a:cs typeface="Arial" pitchFamily="34" charset="0"/>
              </a:rPr>
              <a:t>Desrealização (sentimento de irrealidade) ou despersonalização (separação de si mesmo)</a:t>
            </a:r>
          </a:p>
          <a:p>
            <a:pPr marL="457200" indent="-457200">
              <a:spcBef>
                <a:spcPct val="20000"/>
              </a:spcBef>
              <a:buFont typeface="+mj-lt"/>
              <a:buAutoNum type="arabicPeriod" startAt="6"/>
              <a:defRPr/>
            </a:pPr>
            <a:r>
              <a:rPr lang="pt-BR" sz="2400" b="1" dirty="0" smtClean="0">
                <a:latin typeface="Arial" pitchFamily="34" charset="0"/>
                <a:cs typeface="Arial" pitchFamily="34" charset="0"/>
              </a:rPr>
              <a:t> Medo de perder o controle ou enlouquecer</a:t>
            </a:r>
          </a:p>
          <a:p>
            <a:pPr marL="457200" indent="-457200">
              <a:spcBef>
                <a:spcPct val="20000"/>
              </a:spcBef>
              <a:buFont typeface="+mj-lt"/>
              <a:buAutoNum type="arabicPeriod" startAt="6"/>
              <a:defRPr/>
            </a:pPr>
            <a:r>
              <a:rPr lang="pt-BR" sz="2400" b="1" dirty="0" smtClean="0">
                <a:latin typeface="Arial" pitchFamily="34" charset="0"/>
                <a:cs typeface="Arial" pitchFamily="34" charset="0"/>
              </a:rPr>
              <a:t> Medo de morrer</a:t>
            </a: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spcBef>
                <a:spcPct val="20000"/>
              </a:spcBef>
              <a:defRPr/>
            </a:pPr>
            <a:r>
              <a:rPr lang="pt-BR" sz="2400" b="1" dirty="0" smtClean="0">
                <a:latin typeface="Arial" pitchFamily="34" charset="0"/>
                <a:cs typeface="Arial" pitchFamily="34" charset="0"/>
              </a:rPr>
              <a:t>Quando o medo se desenrola, a psiquiatria e a psicologia o chamam de "Ataque de Pânico". Estes são os sintomas listados no DSM </a:t>
            </a:r>
            <a:r>
              <a:rPr lang="pt-BR" sz="2400" b="1" dirty="0">
                <a:latin typeface="Arial" pitchFamily="34" charset="0"/>
                <a:cs typeface="Arial" pitchFamily="34" charset="0"/>
              </a:rPr>
              <a:t>V - Manual Diagnóstico e Estatístico de Transtornos Mentais.</a:t>
            </a:r>
            <a:endParaRPr lang="pt-BR" sz="2400" b="1" dirty="0" smtClean="0">
              <a:latin typeface="Arial" pitchFamily="34" charset="0"/>
              <a:cs typeface="Arial" pitchFamily="34" charset="0"/>
            </a:endParaRPr>
          </a:p>
          <a:p>
            <a:pPr>
              <a:spcBef>
                <a:spcPct val="20000"/>
              </a:spcBef>
              <a:defRPr/>
            </a:pPr>
            <a:endParaRPr lang="pt-BR" sz="2400" b="1" dirty="0" smtClean="0">
              <a:latin typeface="Arial" pitchFamily="34" charset="0"/>
              <a:cs typeface="Arial" pitchFamily="34" charset="0"/>
            </a:endParaRPr>
          </a:p>
          <a:p>
            <a:pPr marL="457200" indent="-457200">
              <a:spcBef>
                <a:spcPct val="20000"/>
              </a:spcBef>
              <a:buFont typeface="+mj-lt"/>
              <a:buAutoNum type="arabicPeriod" startAt="12"/>
              <a:defRPr/>
            </a:pPr>
            <a:r>
              <a:rPr lang="pt-BR" sz="2400" b="1" dirty="0" smtClean="0">
                <a:latin typeface="Arial" pitchFamily="34" charset="0"/>
                <a:cs typeface="Arial" pitchFamily="34" charset="0"/>
              </a:rPr>
              <a:t> Parestesia (dormência ou sensação de formigamento)</a:t>
            </a:r>
          </a:p>
          <a:p>
            <a:pPr marL="457200" indent="-457200">
              <a:spcBef>
                <a:spcPct val="20000"/>
              </a:spcBef>
              <a:buFont typeface="+mj-lt"/>
              <a:buAutoNum type="arabicPeriod" startAt="12"/>
              <a:defRPr/>
            </a:pPr>
            <a:r>
              <a:rPr lang="pt-BR" sz="2400" b="1" dirty="0" smtClean="0">
                <a:latin typeface="Arial" pitchFamily="34" charset="0"/>
                <a:cs typeface="Arial" pitchFamily="34" charset="0"/>
              </a:rPr>
              <a:t> Calafrios ou calores (calor, “hot flashes”)</a:t>
            </a:r>
          </a:p>
          <a:p>
            <a:pPr>
              <a:spcBef>
                <a:spcPct val="20000"/>
              </a:spcBef>
              <a:defRPr/>
            </a:pPr>
            <a:r>
              <a:rPr lang="pt-BR" sz="2400" b="1" dirty="0" smtClean="0">
                <a:latin typeface="Arial" pitchFamily="34" charset="0"/>
                <a:cs typeface="Arial" pitchFamily="34" charset="0"/>
              </a:rPr>
              <a:t/>
            </a:r>
            <a:br>
              <a:rPr lang="pt-BR" sz="2400" b="1" dirty="0" smtClean="0">
                <a:latin typeface="Arial" pitchFamily="34" charset="0"/>
                <a:cs typeface="Arial" pitchFamily="34" charset="0"/>
              </a:rPr>
            </a:b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spcBef>
                <a:spcPct val="20000"/>
              </a:spcBef>
              <a:defRPr/>
            </a:pPr>
            <a:r>
              <a:rPr lang="pt-BR" sz="2400" b="1" dirty="0" smtClean="0">
                <a:latin typeface="Arial" pitchFamily="34" charset="0"/>
                <a:cs typeface="Arial" pitchFamily="34" charset="0"/>
              </a:rPr>
              <a:t>Transtorno de Pânico (DSM V) é quando você tem</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Ataques de Pânico com pelo menos um dos ataques seguidos de 1 mês (ou mais) ou um (ou mais) dos seguintes:</a:t>
            </a:r>
          </a:p>
          <a:p>
            <a:pPr>
              <a:spcBef>
                <a:spcPct val="20000"/>
              </a:spcBef>
              <a:defRPr/>
            </a:pPr>
            <a:endParaRPr lang="pt-BR" sz="2400" b="1" dirty="0" smtClean="0">
              <a:latin typeface="Arial" pitchFamily="34" charset="0"/>
              <a:cs typeface="Arial" pitchFamily="34" charset="0"/>
            </a:endParaRPr>
          </a:p>
          <a:p>
            <a:pPr marL="339725" indent="-339725">
              <a:spcBef>
                <a:spcPct val="20000"/>
              </a:spcBef>
              <a:buFont typeface="Arial" pitchFamily="34" charset="0"/>
              <a:buChar char="•"/>
              <a:defRPr/>
            </a:pPr>
            <a:r>
              <a:rPr lang="pt-BR" sz="2400" b="1" dirty="0" smtClean="0">
                <a:latin typeface="Arial" pitchFamily="34" charset="0"/>
                <a:cs typeface="Arial" pitchFamily="34" charset="0"/>
              </a:rPr>
              <a:t> Preocupação persistente sobre ter ataques adicionais,</a:t>
            </a:r>
          </a:p>
          <a:p>
            <a:pPr marL="339725" indent="-339725">
              <a:spcBef>
                <a:spcPct val="20000"/>
              </a:spcBef>
              <a:buFont typeface="Arial" pitchFamily="34" charset="0"/>
              <a:buChar char="•"/>
              <a:defRPr/>
            </a:pPr>
            <a:r>
              <a:rPr lang="pt-BR" sz="2400" b="1" dirty="0" smtClean="0">
                <a:latin typeface="Arial" pitchFamily="34" charset="0"/>
                <a:cs typeface="Arial" pitchFamily="34" charset="0"/>
              </a:rPr>
              <a:t> Preocupar-se com as implicações do ataque ou suas consequências (perda de controle, ataque cardíaco, etc.)</a:t>
            </a:r>
          </a:p>
          <a:p>
            <a:pPr marL="339725" indent="-339725">
              <a:spcBef>
                <a:spcPct val="20000"/>
              </a:spcBef>
              <a:buFont typeface="Arial" pitchFamily="34" charset="0"/>
              <a:buChar char="•"/>
              <a:defRPr/>
            </a:pPr>
            <a:r>
              <a:rPr lang="pt-BR" sz="2400" b="1" dirty="0" smtClean="0">
                <a:latin typeface="Arial" pitchFamily="34" charset="0"/>
                <a:cs typeface="Arial" pitchFamily="34" charset="0"/>
              </a:rPr>
              <a:t> Uma mudança significativa no comportamento relacionado com os ataques.</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lgn="ctr">
              <a:spcBef>
                <a:spcPct val="20000"/>
              </a:spcBef>
              <a:defRPr/>
            </a:pPr>
            <a:r>
              <a:rPr lang="pt-BR" sz="2400" b="1" dirty="0" smtClean="0">
                <a:latin typeface="Arial" pitchFamily="34" charset="0"/>
                <a:cs typeface="Arial" pitchFamily="34" charset="0"/>
              </a:rPr>
              <a:t>Uma resposta bíblica:</a:t>
            </a:r>
          </a:p>
          <a:p>
            <a:pPr algn="ctr">
              <a:spcBef>
                <a:spcPct val="20000"/>
              </a:spcBef>
              <a:defRPr/>
            </a:pPr>
            <a:endParaRPr lang="pt-BR" sz="1200" b="1" dirty="0" smtClean="0">
              <a:latin typeface="Arial" pitchFamily="34" charset="0"/>
              <a:cs typeface="Arial" pitchFamily="34" charset="0"/>
            </a:endParaRPr>
          </a:p>
          <a:p>
            <a:pPr algn="ctr">
              <a:spcBef>
                <a:spcPct val="20000"/>
              </a:spcBef>
              <a:defRPr/>
            </a:pPr>
            <a:r>
              <a:rPr lang="pt-BR" sz="2400" b="1" dirty="0" smtClean="0">
                <a:latin typeface="Arial" pitchFamily="34" charset="0"/>
                <a:cs typeface="Arial" pitchFamily="34" charset="0"/>
              </a:rPr>
              <a:t>O nome "Ataque de Pânico" é enganoso, embora ele descreva corretamente a maneira como se sente, como o medo pode rapidamente ficar fora de controle. Um ataque implica algo feito a você.</a:t>
            </a:r>
          </a:p>
          <a:p>
            <a:pPr algn="ctr">
              <a:spcBef>
                <a:spcPct val="20000"/>
              </a:spcBef>
              <a:defRPr/>
            </a:pPr>
            <a:endParaRPr lang="pt-BR" sz="1200" b="1" dirty="0" smtClean="0">
              <a:latin typeface="Arial" pitchFamily="34" charset="0"/>
              <a:cs typeface="Arial" pitchFamily="34" charset="0"/>
            </a:endParaRPr>
          </a:p>
          <a:p>
            <a:pPr algn="ctr">
              <a:spcBef>
                <a:spcPct val="20000"/>
              </a:spcBef>
              <a:defRPr/>
            </a:pPr>
            <a:r>
              <a:rPr lang="pt-BR" sz="2400" b="1" dirty="0" smtClean="0">
                <a:latin typeface="Arial" pitchFamily="34" charset="0"/>
                <a:cs typeface="Arial" pitchFamily="34" charset="0"/>
              </a:rPr>
              <a:t>Na medida em que todos nós somos vítimas do pecado, a pessoa que sofre um Ataque de Pânico é uma vítima. Mas isso de modo algum elimina a responsabilidade pessoal.</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Nós somos responsáveis ​​para manejar biblicamente nosso medo. </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Ataques de pânico</a:t>
            </a:r>
          </a:p>
          <a:p>
            <a:pPr>
              <a:spcBef>
                <a:spcPct val="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060848"/>
            <a:ext cx="8640960" cy="4248472"/>
          </a:xfrm>
          <a:prstGeom prst="rect">
            <a:avLst/>
          </a:prstGeom>
        </p:spPr>
        <p:txBody>
          <a:bodyPr vert="horz" lIns="91440" tIns="45720" rIns="91440" bIns="45720" rtlCol="0">
            <a:noAutofit/>
          </a:bodyPr>
          <a:lstStyle/>
          <a:p>
            <a:pPr algn="ctr">
              <a:spcBef>
                <a:spcPct val="20000"/>
              </a:spcBef>
              <a:defRPr/>
            </a:pPr>
            <a:r>
              <a:rPr lang="pt-BR" sz="2400" b="1" dirty="0" smtClean="0">
                <a:latin typeface="Arial" pitchFamily="34" charset="0"/>
                <a:cs typeface="Arial" pitchFamily="34" charset="0"/>
              </a:rPr>
              <a:t>Uma resposta bíblica:</a:t>
            </a:r>
          </a:p>
          <a:p>
            <a:pPr algn="ctr">
              <a:spcBef>
                <a:spcPct val="20000"/>
              </a:spcBef>
              <a:defRPr/>
            </a:pPr>
            <a:endParaRPr lang="pt-BR" sz="1200" b="1" dirty="0" smtClean="0">
              <a:latin typeface="Arial" pitchFamily="34" charset="0"/>
              <a:cs typeface="Arial" pitchFamily="34" charset="0"/>
            </a:endParaRPr>
          </a:p>
          <a:p>
            <a:pPr algn="ctr">
              <a:spcBef>
                <a:spcPct val="20000"/>
              </a:spcBef>
              <a:defRPr/>
            </a:pPr>
            <a:r>
              <a:rPr lang="pt-BR" sz="2400" b="1" dirty="0" smtClean="0">
                <a:latin typeface="Arial" pitchFamily="34" charset="0"/>
                <a:cs typeface="Arial" pitchFamily="34" charset="0"/>
              </a:rPr>
              <a:t>O medo está enraizado em nossa batalha espiritual com o pecado. Isso é uma boa notícia.</a:t>
            </a:r>
          </a:p>
          <a:p>
            <a:pPr algn="ctr">
              <a:spcBef>
                <a:spcPct val="20000"/>
              </a:spcBef>
              <a:defRPr/>
            </a:pPr>
            <a:r>
              <a:rPr lang="pt-BR" sz="2400" b="1" dirty="0" smtClean="0">
                <a:latin typeface="Arial" pitchFamily="34" charset="0"/>
                <a:cs typeface="Arial" pitchFamily="34" charset="0"/>
              </a:rPr>
              <a:t/>
            </a:r>
            <a:br>
              <a:rPr lang="pt-BR" sz="2400" b="1" dirty="0" smtClean="0">
                <a:latin typeface="Arial" pitchFamily="34" charset="0"/>
                <a:cs typeface="Arial" pitchFamily="34" charset="0"/>
              </a:rPr>
            </a:br>
            <a:r>
              <a:rPr lang="pt-BR" sz="2400" b="1" dirty="0" smtClean="0">
                <a:latin typeface="Arial" pitchFamily="34" charset="0"/>
                <a:cs typeface="Arial" pitchFamily="34" charset="0"/>
              </a:rPr>
              <a:t>Há esperança - podemos superar o medo! </a:t>
            </a: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PT" sz="2400" b="1" dirty="0" smtClean="0">
                <a:latin typeface="Arial" pitchFamily="34" charset="0"/>
                <a:cs typeface="Arial" pitchFamily="34" charset="0"/>
              </a:rPr>
              <a:t>Fobias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248472"/>
          </a:xfrm>
          <a:prstGeom prst="rect">
            <a:avLst/>
          </a:prstGeom>
        </p:spPr>
        <p:txBody>
          <a:bodyPr vert="horz" lIns="91440" tIns="45720" rIns="91440" bIns="45720" rtlCol="0">
            <a:noAutofit/>
          </a:bodyPr>
          <a:lstStyle/>
          <a:p>
            <a:pPr algn="ctr">
              <a:buNone/>
            </a:pPr>
            <a:r>
              <a:rPr lang="pt-PT" sz="2000" dirty="0" smtClean="0">
                <a:latin typeface="Arial" pitchFamily="34" charset="0"/>
                <a:cs typeface="Arial" pitchFamily="34" charset="0"/>
              </a:rPr>
              <a:t>Lista das 12 Fobias Principais - Nomes Científicos</a:t>
            </a:r>
          </a:p>
          <a:p>
            <a:pPr algn="ctr">
              <a:buNone/>
            </a:pPr>
            <a:endParaRPr lang="pt-PT" sz="1000" dirty="0" smtClean="0">
              <a:latin typeface="Arial" pitchFamily="34" charset="0"/>
              <a:cs typeface="Arial" pitchFamily="34" charset="0"/>
            </a:endParaRPr>
          </a:p>
          <a:p>
            <a:pPr marL="461963" indent="-461963">
              <a:buFont typeface="+mj-lt"/>
              <a:buAutoNum type="arabicPeriod"/>
            </a:pPr>
            <a:r>
              <a:rPr lang="pt-PT" sz="2000" dirty="0" smtClean="0">
                <a:latin typeface="Arial" pitchFamily="34" charset="0"/>
                <a:cs typeface="Arial" pitchFamily="34" charset="0"/>
              </a:rPr>
              <a:t>Falando diante de um grupo (40%) Topofobia</a:t>
            </a:r>
          </a:p>
          <a:p>
            <a:pPr marL="457200" indent="-457200">
              <a:buFont typeface="+mj-lt"/>
              <a:buAutoNum type="arabicPeriod"/>
            </a:pPr>
            <a:r>
              <a:rPr lang="pt-PT" sz="2000" dirty="0" smtClean="0">
                <a:latin typeface="Arial" pitchFamily="34" charset="0"/>
                <a:cs typeface="Arial" pitchFamily="34" charset="0"/>
              </a:rPr>
              <a:t>Alturas (30%) Acrofobia</a:t>
            </a:r>
          </a:p>
          <a:p>
            <a:pPr marL="457200" indent="-457200">
              <a:buFont typeface="+mj-lt"/>
              <a:buAutoNum type="arabicPeriod"/>
            </a:pPr>
            <a:r>
              <a:rPr lang="pt-PT" sz="2000" dirty="0" smtClean="0">
                <a:latin typeface="Arial" pitchFamily="34" charset="0"/>
                <a:cs typeface="Arial" pitchFamily="34" charset="0"/>
              </a:rPr>
              <a:t>Insetos (20%) Entomofobia</a:t>
            </a:r>
          </a:p>
          <a:p>
            <a:pPr marL="457200" indent="-457200">
              <a:buFont typeface="+mj-lt"/>
              <a:buAutoNum type="arabicPeriod"/>
            </a:pPr>
            <a:r>
              <a:rPr lang="pt-PT" sz="2000" dirty="0" smtClean="0">
                <a:latin typeface="Arial" pitchFamily="34" charset="0"/>
                <a:cs typeface="Arial" pitchFamily="34" charset="0"/>
              </a:rPr>
              <a:t>Problemas financeiros (20%) Atefobia</a:t>
            </a:r>
          </a:p>
          <a:p>
            <a:pPr marL="457200" indent="-457200">
              <a:buFont typeface="+mj-lt"/>
              <a:buAutoNum type="arabicPeriod"/>
            </a:pPr>
            <a:r>
              <a:rPr lang="pt-PT" sz="2000" dirty="0" smtClean="0">
                <a:latin typeface="Arial" pitchFamily="34" charset="0"/>
                <a:cs typeface="Arial" pitchFamily="34" charset="0"/>
              </a:rPr>
              <a:t>Água Profunda (20%) Bathofobia</a:t>
            </a:r>
          </a:p>
          <a:p>
            <a:pPr marL="457200" indent="-457200">
              <a:buFont typeface="+mj-lt"/>
              <a:buAutoNum type="arabicPeriod"/>
            </a:pPr>
            <a:r>
              <a:rPr lang="pt-PT" sz="2000" dirty="0" smtClean="0">
                <a:latin typeface="Arial" pitchFamily="34" charset="0"/>
                <a:cs typeface="Arial" pitchFamily="34" charset="0"/>
              </a:rPr>
              <a:t>Doença (20%) Fatofobia</a:t>
            </a:r>
          </a:p>
          <a:p>
            <a:pPr marL="457200" indent="-457200">
              <a:buFont typeface="+mj-lt"/>
              <a:buAutoNum type="arabicPeriod"/>
            </a:pPr>
            <a:r>
              <a:rPr lang="pt-PT" sz="2000" dirty="0" smtClean="0">
                <a:latin typeface="Arial" pitchFamily="34" charset="0"/>
                <a:cs typeface="Arial" pitchFamily="34" charset="0"/>
              </a:rPr>
              <a:t>Morte (20%) </a:t>
            </a:r>
            <a:r>
              <a:rPr lang="en-US" sz="2000" dirty="0" err="1" smtClean="0">
                <a:latin typeface="Arial" pitchFamily="34" charset="0"/>
                <a:cs typeface="Arial" pitchFamily="34" charset="0"/>
              </a:rPr>
              <a:t>Tanatofobia</a:t>
            </a:r>
            <a:r>
              <a:rPr lang="en-US" sz="2000" dirty="0" smtClean="0">
                <a:latin typeface="Arial" pitchFamily="34" charset="0"/>
                <a:cs typeface="Arial" pitchFamily="34" charset="0"/>
              </a:rPr>
              <a:t> </a:t>
            </a:r>
          </a:p>
          <a:p>
            <a:pPr marL="457200" indent="-457200">
              <a:buFont typeface="+mj-lt"/>
              <a:buAutoNum type="arabicPeriod"/>
            </a:pPr>
            <a:r>
              <a:rPr lang="pt-PT" sz="2000" dirty="0" smtClean="0">
                <a:latin typeface="Arial" pitchFamily="34" charset="0"/>
                <a:cs typeface="Arial" pitchFamily="34" charset="0"/>
              </a:rPr>
              <a:t>Voar (20%) Aerofobia</a:t>
            </a:r>
          </a:p>
          <a:p>
            <a:pPr marL="457200" indent="-457200">
              <a:buFont typeface="+mj-lt"/>
              <a:buAutoNum type="arabicPeriod"/>
            </a:pPr>
            <a:r>
              <a:rPr lang="pt-PT" sz="2000" dirty="0" smtClean="0">
                <a:latin typeface="Arial" pitchFamily="34" charset="0"/>
                <a:cs typeface="Arial" pitchFamily="34" charset="0"/>
              </a:rPr>
              <a:t>Solidão (15%) Monofobia</a:t>
            </a:r>
          </a:p>
          <a:p>
            <a:pPr marL="457200" indent="-457200">
              <a:buFont typeface="+mj-lt"/>
              <a:buAutoNum type="arabicPeriod"/>
            </a:pPr>
            <a:r>
              <a:rPr lang="pt-PT" sz="2000" dirty="0" smtClean="0">
                <a:latin typeface="Arial" pitchFamily="34" charset="0"/>
                <a:cs typeface="Arial" pitchFamily="34" charset="0"/>
              </a:rPr>
              <a:t>Cães (10%) C</a:t>
            </a:r>
            <a:r>
              <a:rPr lang="en-US" sz="2000" dirty="0" err="1" smtClean="0">
                <a:latin typeface="Arial" pitchFamily="34" charset="0"/>
                <a:cs typeface="Arial" pitchFamily="34" charset="0"/>
              </a:rPr>
              <a:t>inofobia</a:t>
            </a:r>
            <a:r>
              <a:rPr lang="en-US" sz="2000" dirty="0" smtClean="0">
                <a:latin typeface="Arial" pitchFamily="34" charset="0"/>
                <a:cs typeface="Arial" pitchFamily="34" charset="0"/>
              </a:rPr>
              <a:t> </a:t>
            </a:r>
          </a:p>
          <a:p>
            <a:pPr marL="457200" indent="-457200">
              <a:buFont typeface="+mj-lt"/>
              <a:buAutoNum type="arabicPeriod"/>
            </a:pPr>
            <a:r>
              <a:rPr lang="pt-PT" sz="2000" dirty="0" smtClean="0">
                <a:latin typeface="Arial" pitchFamily="34" charset="0"/>
                <a:cs typeface="Arial" pitchFamily="34" charset="0"/>
              </a:rPr>
              <a:t>Andar de carro/conduzir (10%) Amaxofobia</a:t>
            </a:r>
          </a:p>
          <a:p>
            <a:pPr marL="457200" indent="-457200">
              <a:buFont typeface="+mj-lt"/>
              <a:buAutoNum type="arabicPeriod"/>
            </a:pPr>
            <a:r>
              <a:rPr lang="pt-PT" sz="2000" dirty="0" smtClean="0">
                <a:latin typeface="Arial" pitchFamily="34" charset="0"/>
                <a:cs typeface="Arial" pitchFamily="34" charset="0"/>
              </a:rPr>
              <a:t>Escuro (10%)  Nicofobia</a:t>
            </a:r>
          </a:p>
          <a:p>
            <a:pPr>
              <a:buNone/>
            </a:pPr>
            <a:endParaRPr lang="pt-BR" sz="1000" dirty="0" smtClean="0">
              <a:latin typeface="Arial" pitchFamily="34" charset="0"/>
              <a:cs typeface="Arial" pitchFamily="34" charset="0"/>
            </a:endParaRPr>
          </a:p>
          <a:p>
            <a:pPr algn="ctr">
              <a:buNone/>
            </a:pPr>
            <a:r>
              <a:rPr lang="pt-BR" sz="2000" dirty="0" smtClean="0">
                <a:latin typeface="Arial" pitchFamily="34" charset="0"/>
                <a:cs typeface="Arial" pitchFamily="34" charset="0"/>
              </a:rPr>
              <a:t>[Charles J. Givens, </a:t>
            </a:r>
            <a:r>
              <a:rPr lang="pt-BR" sz="2000" i="1" dirty="0" smtClean="0">
                <a:latin typeface="Arial" pitchFamily="34" charset="0"/>
                <a:cs typeface="Arial" pitchFamily="34" charset="0"/>
              </a:rPr>
              <a:t>Super-Self</a:t>
            </a:r>
            <a:r>
              <a:rPr lang="pt-BR" sz="2000" dirty="0" smtClean="0">
                <a:latin typeface="Arial" pitchFamily="34" charset="0"/>
                <a:cs typeface="Arial" pitchFamily="34" charset="0"/>
              </a:rPr>
              <a:t> (Simon &amp; Schuster, 1993), p. 288]</a:t>
            </a:r>
          </a:p>
          <a:p>
            <a:pPr marL="342900" lvl="0" indent="-342900">
              <a:spcBef>
                <a:spcPct val="20000"/>
              </a:spcBef>
              <a:defRPr/>
            </a:pPr>
            <a:endParaRPr lang="pt-BR" sz="20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dissolv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dissolv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dissolv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dissolv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dissolve">
                                      <p:cBhvr>
                                        <p:cTn id="72" dur="500"/>
                                        <p:tgtEl>
                                          <p:spTgt spid="6">
                                            <p:txEl>
                                              <p:pRg st="13" end="13"/>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animEffect transition="in" filter="dissolve">
                                      <p:cBhvr>
                                        <p:cTn id="75"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PT" sz="2400" b="1" dirty="0" smtClean="0">
                <a:latin typeface="Arial" pitchFamily="34" charset="0"/>
                <a:cs typeface="Arial" pitchFamily="34" charset="0"/>
              </a:rPr>
              <a:t>Fobias</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2132856"/>
            <a:ext cx="8640960" cy="4248472"/>
          </a:xfrm>
          <a:prstGeom prst="rect">
            <a:avLst/>
          </a:prstGeom>
        </p:spPr>
        <p:txBody>
          <a:bodyPr vert="horz" lIns="91440" tIns="45720" rIns="91440" bIns="45720" rtlCol="0">
            <a:noAutofit/>
          </a:bodyPr>
          <a:lstStyle/>
          <a:p>
            <a:pPr algn="ctr">
              <a:buNone/>
            </a:pPr>
            <a:r>
              <a:rPr lang="pt-PT" sz="3600" b="1" dirty="0" smtClean="0">
                <a:latin typeface="Arial" pitchFamily="34" charset="0"/>
                <a:cs typeface="Arial" pitchFamily="34" charset="0"/>
              </a:rPr>
              <a:t>Fobia é o resultado de deixar nosso medo nos dominar. É a completa falta de confiança em Deus. </a:t>
            </a:r>
            <a:endParaRPr lang="pt-BR" sz="3600" b="1"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en-US" sz="36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Conclusão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lnSpcReduction="10000"/>
          </a:bodyPr>
          <a:lstStyle/>
          <a:p>
            <a:pPr algn="ctr"/>
            <a:r>
              <a:rPr lang="pt-BR" sz="2400" dirty="0" smtClean="0"/>
              <a:t>A ansiedade é o medo de que eu não vou conseguir o que eu preciso ou quero. Ela é impulsionada pela descrença e pelo descontentamento. É por isso que a ansiedade é sempre retratada na Bíblia como um problema espiritual.</a:t>
            </a:r>
          </a:p>
          <a:p>
            <a:pPr algn="ctr"/>
            <a:r>
              <a:rPr lang="pt-BR" sz="2400" dirty="0" smtClean="0"/>
              <a:t/>
            </a:r>
            <a:br>
              <a:rPr lang="pt-BR" sz="2400" dirty="0" smtClean="0"/>
            </a:br>
            <a:r>
              <a:rPr lang="pt-BR" sz="2400" dirty="0" smtClean="0"/>
              <a:t>Todas as soluções que buscamos, portanto, devem lidar com as questões espirituais envolvidas. Se esta não é a nossa abordagem, podemos esperar maior isolamento de Deus e complicações adicionais de nossa ansiedade.</a:t>
            </a:r>
          </a:p>
          <a:p>
            <a:pPr algn="ctr"/>
            <a:r>
              <a:rPr lang="pt-BR" sz="2400" dirty="0" smtClean="0"/>
              <a:t/>
            </a:r>
            <a:br>
              <a:rPr lang="pt-BR" sz="2400" dirty="0" smtClean="0"/>
            </a:br>
            <a:r>
              <a:rPr lang="pt-BR" sz="2400" dirty="0" smtClean="0"/>
              <a:t>Jeremias 2:13</a:t>
            </a:r>
          </a:p>
          <a:p>
            <a:pPr algn="ctr"/>
            <a:r>
              <a:rPr lang="pt-BR" sz="2400" dirty="0" smtClean="0"/>
              <a:t>“</a:t>
            </a:r>
            <a:r>
              <a:rPr lang="pt-BR" sz="2400" i="1" dirty="0" smtClean="0"/>
              <a:t>Porque o meu povo fez duas maldades: a mim me deixaram, o manancial de águas vivas, e cavaram cisternas, cisternas rotas, que não retêm águas</a:t>
            </a:r>
            <a:r>
              <a:rPr lang="pt-BR" sz="2400" dirty="0" smtClean="0"/>
              <a:t>.”</a:t>
            </a:r>
          </a:p>
          <a:p>
            <a:endParaRPr lang="pt-BR" sz="2400" dirty="0" smtClean="0"/>
          </a:p>
          <a:p>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dissolv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7200" b="1" dirty="0" smtClean="0">
                <a:solidFill>
                  <a:srgbClr val="0070C0"/>
                </a:solidFill>
                <a:latin typeface="Tahoma"/>
              </a:rPr>
              <a:t>CONSEQUENCIAS</a:t>
            </a: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Conclusão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Devemos estar dispostos a deixar que Deus filtre nossos pensamentos ansiosos e mostre-nos o mal da nossa incredulidade.</a:t>
            </a:r>
          </a:p>
          <a:p>
            <a:pPr algn="ctr"/>
            <a:r>
              <a:rPr lang="pt-PT" sz="2400" dirty="0" smtClean="0"/>
              <a:t/>
            </a:r>
            <a:br>
              <a:rPr lang="pt-PT" sz="2400" dirty="0" smtClean="0"/>
            </a:br>
            <a:r>
              <a:rPr lang="pt-PT" sz="2400" dirty="0" smtClean="0"/>
              <a:t>Salmo 139:23-24: "</a:t>
            </a:r>
            <a:r>
              <a:rPr lang="pt-BR" sz="2400" dirty="0" smtClean="0"/>
              <a:t> Sonda-me, ó Deus, e conhece o meu coração; prova-me, e conhece os meus </a:t>
            </a:r>
            <a:r>
              <a:rPr lang="pt-BR" sz="2400" u="sng" dirty="0" smtClean="0"/>
              <a:t>pensamentos</a:t>
            </a:r>
            <a:r>
              <a:rPr lang="pt-BR" sz="2400" dirty="0" smtClean="0"/>
              <a:t>. E vê se há em mim algum caminho mau, e guia-me pelo caminho eterno.”</a:t>
            </a:r>
          </a:p>
          <a:p>
            <a:pPr algn="ctr"/>
            <a:r>
              <a:rPr lang="pt-PT" sz="2400" dirty="0" smtClean="0"/>
              <a:t/>
            </a:r>
            <a:br>
              <a:rPr lang="pt-PT" sz="2400" dirty="0" smtClean="0"/>
            </a:br>
            <a:r>
              <a:rPr lang="pt-PT" sz="2400" dirty="0" smtClean="0"/>
              <a:t>A palavra para pensamentos neste trecho significa "pensamentos inquietantes e ansiosos".</a:t>
            </a:r>
          </a:p>
          <a:p>
            <a:pPr algn="ctr"/>
            <a:endParaRPr lang="pt-PT" sz="2400" dirty="0" smtClean="0"/>
          </a:p>
          <a:p>
            <a:pPr algn="ctr"/>
            <a:r>
              <a:rPr lang="pt-PT" sz="2400" dirty="0" smtClean="0"/>
              <a:t>Qualquer forma de medo insalubre é simplesmente a incredulidade desfilando disfarçadamente.</a:t>
            </a:r>
            <a:endParaRPr lang="pt-BR" sz="2400" dirty="0" smtClean="0"/>
          </a:p>
          <a:p>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a:solidFill>
                  <a:srgbClr val="FFFF00"/>
                </a:solidFill>
                <a:effectLst>
                  <a:outerShdw blurRad="38100" dist="38100" dir="2700000" algn="tl">
                    <a:srgbClr val="000000">
                      <a:alpha val="43137"/>
                    </a:srgbClr>
                  </a:outerShdw>
                </a:effectLst>
              </a:rPr>
              <a:t>Preocupação</a:t>
            </a:r>
            <a:r>
              <a:rPr lang="pt-BR" sz="2400" b="1" dirty="0"/>
              <a:t>:  </a:t>
            </a:r>
          </a:p>
          <a:p>
            <a:r>
              <a:rPr lang="pt-PT" sz="2400" b="1" dirty="0"/>
              <a:t>Esta palavra grega é usada 17 vezes no Novo Testamento e traduzida como alguma forma de inquieto (3), cuidadoso (6), cuíde (2), ansioso (2), solícito (2) e apreensivo (1). </a:t>
            </a:r>
            <a:endParaRPr lang="pt-BR" sz="2400" b="1" dirty="0"/>
          </a:p>
          <a:p>
            <a:r>
              <a:rPr lang="pt-BR" sz="2400" b="1" dirty="0"/>
              <a:t> </a:t>
            </a:r>
          </a:p>
          <a:p>
            <a:pPr algn="ctr"/>
            <a:r>
              <a:rPr lang="pt-BR" sz="2400" b="1" dirty="0"/>
              <a:t>Filipenses 4:6</a:t>
            </a:r>
          </a:p>
          <a:p>
            <a:pPr algn="ctr"/>
            <a:r>
              <a:rPr lang="pt-BR" sz="2400" b="1" dirty="0"/>
              <a:t>“</a:t>
            </a:r>
            <a:r>
              <a:rPr lang="pt-BR" sz="2400" b="1" i="1" dirty="0"/>
              <a:t>Não estejais inquietos </a:t>
            </a:r>
            <a:r>
              <a:rPr lang="pt-BR" sz="2400" b="1" dirty="0"/>
              <a:t>(G3309)</a:t>
            </a:r>
            <a:r>
              <a:rPr lang="pt-BR" sz="2400" b="1" i="1" dirty="0"/>
              <a:t> por coisa alguma; antes as vossas petições sejam em tudo conhecidas diante de Deus pela oração e súplica, com ação de graças</a:t>
            </a:r>
            <a:r>
              <a:rPr lang="pt-BR" sz="2400" b="1" dirty="0" smtClean="0"/>
              <a:t>.”</a:t>
            </a:r>
            <a:endParaRPr lang="pt-PT" sz="2400" b="1" dirty="0" smtClean="0">
              <a:latin typeface="Arial" pitchFamily="34" charset="0"/>
              <a:cs typeface="Arial" pitchFamily="34" charset="0"/>
            </a:endParaRPr>
          </a:p>
        </p:txBody>
      </p:sp>
    </p:spTree>
    <p:extLst>
      <p:ext uri="{BB962C8B-B14F-4D97-AF65-F5344CB8AC3E}">
        <p14:creationId xmlns:p14="http://schemas.microsoft.com/office/powerpoint/2010/main" val="3937554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dirty="0" smtClean="0"/>
              <a:t>LIÇÃO 4</a:t>
            </a:r>
            <a:endParaRPr lang="en-US" sz="96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Pecado?</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Muitas pessoas aceitam o medo como algo comum, ou quando é excessivo é uma doença ou um problema emocional. A verdade é que o medo é prejudicial e é PECADO:</a:t>
            </a:r>
          </a:p>
          <a:p>
            <a:pPr algn="ctr"/>
            <a:endParaRPr lang="pt-BR" sz="2400" dirty="0" smtClean="0"/>
          </a:p>
          <a:p>
            <a:pPr marL="461963" indent="-461963">
              <a:buAutoNum type="arabicParenR"/>
              <a:tabLst>
                <a:tab pos="461963" algn="l"/>
              </a:tabLst>
            </a:pPr>
            <a:r>
              <a:rPr lang="pt-BR" sz="2400" dirty="0" smtClean="0"/>
              <a:t>Violação dos mandamentos de Deus.</a:t>
            </a:r>
          </a:p>
          <a:p>
            <a:pPr marL="461963" indent="-461963">
              <a:buAutoNum type="arabicParenR"/>
              <a:tabLst>
                <a:tab pos="461963" algn="l"/>
              </a:tabLst>
            </a:pPr>
            <a:r>
              <a:rPr lang="pt-BR" sz="2400" dirty="0" smtClean="0"/>
              <a:t>Nos Controla.</a:t>
            </a:r>
          </a:p>
          <a:p>
            <a:pPr marL="461963" indent="-461963">
              <a:buAutoNum type="arabicParenR"/>
              <a:tabLst>
                <a:tab pos="461963" algn="l"/>
              </a:tabLst>
            </a:pPr>
            <a:r>
              <a:rPr lang="pt-BR" sz="2400" dirty="0" smtClean="0"/>
              <a:t>É idolatria. </a:t>
            </a:r>
          </a:p>
          <a:p>
            <a:pPr marL="461963" indent="-461963">
              <a:buAutoNum type="arabicParenR"/>
              <a:tabLst>
                <a:tab pos="461963" algn="l"/>
              </a:tabLst>
            </a:pPr>
            <a:r>
              <a:rPr lang="pt-BR" sz="2400" dirty="0" smtClean="0"/>
              <a:t>Rouba de nós a vida abundante. </a:t>
            </a:r>
          </a:p>
          <a:p>
            <a:pPr marL="461963" indent="-461963">
              <a:buAutoNum type="arabicParenR"/>
              <a:tabLst>
                <a:tab pos="461963" algn="l"/>
              </a:tabLst>
            </a:pPr>
            <a:r>
              <a:rPr lang="pt-BR" sz="2400" dirty="0" smtClean="0"/>
              <a:t>Prejudica Nosso Corpo. </a:t>
            </a:r>
            <a:endParaRPr lang="pt-BR" sz="2400" dirty="0"/>
          </a:p>
          <a:p>
            <a:pPr marL="461963" indent="-461963">
              <a:buAutoNum type="arabicParenR"/>
              <a:tabLst>
                <a:tab pos="461963" algn="l"/>
              </a:tabLst>
            </a:pPr>
            <a:r>
              <a:rPr lang="pt-BR" sz="2400" dirty="0"/>
              <a:t>É falta de fé</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dissolv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dissolv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dissolve">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Violação 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A razão principal porque a preocupação é pecado é que a Bíblia a condena. Temos claros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Filipenses 4:6-7</a:t>
            </a:r>
          </a:p>
          <a:p>
            <a:pPr algn="ctr"/>
            <a:r>
              <a:rPr lang="pt-BR" sz="2400" dirty="0" smtClean="0"/>
              <a:t>“</a:t>
            </a:r>
            <a:r>
              <a:rPr lang="pt-BR" sz="2400" i="1" u="sng" dirty="0" smtClean="0"/>
              <a:t>Não estejais inquietos por coisa alguma</a:t>
            </a:r>
            <a:r>
              <a:rPr lang="pt-BR" sz="2400" i="1" dirty="0" smtClean="0"/>
              <a:t>; antes as vossas petições sejam em tudo conhecidas diante de Deus pela oração e súplica, com ação de graças. E a paz de Deus, que excede todo o entendimento, guardará os vossos corações e os vossos pensamentos em Cristo Jesus</a:t>
            </a:r>
            <a:r>
              <a:rPr lang="pt-BR" sz="2400" dirty="0" smtClean="0"/>
              <a:t>.”</a:t>
            </a:r>
          </a:p>
          <a:p>
            <a:pPr marL="461963" indent="-461963">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Mateus 6:25-34</a:t>
            </a:r>
          </a:p>
          <a:p>
            <a:pPr algn="ctr"/>
            <a:r>
              <a:rPr lang="pt-BR" sz="2400" dirty="0" smtClean="0"/>
              <a:t>“</a:t>
            </a:r>
            <a:r>
              <a:rPr lang="pt-BR" sz="2400" i="1" baseline="30000" dirty="0" smtClean="0"/>
              <a:t>25</a:t>
            </a:r>
            <a:r>
              <a:rPr lang="pt-BR" sz="2400" i="1" dirty="0" smtClean="0"/>
              <a:t>Por isso vos digo: </a:t>
            </a:r>
            <a:r>
              <a:rPr lang="pt-BR" sz="2400" i="1" u="sng" dirty="0" smtClean="0"/>
              <a:t>Não andeis cuidadosos quanto à vossa vida</a:t>
            </a:r>
            <a:r>
              <a:rPr lang="pt-BR" sz="2400" i="1" dirty="0" smtClean="0"/>
              <a:t>, pelo que haveis de comer ou pelo que haveis de beber; nem quanto ao vosso corpo, pelo que haveis de vestir. Não é a vida mais do que o mantimento, e o corpo mais do que o vestuário? </a:t>
            </a:r>
            <a:r>
              <a:rPr lang="pt-BR" sz="2400" i="1" baseline="30000" dirty="0" smtClean="0"/>
              <a:t>26</a:t>
            </a:r>
            <a:r>
              <a:rPr lang="pt-BR" sz="2400" i="1" dirty="0" smtClean="0"/>
              <a:t>Olhai para as aves do céu, que nem semeiam, nem segam, nem ajuntam em celeiros; e vosso Pai celestial as alimenta. Não tendes vós muito mais valor do que elas? </a:t>
            </a:r>
            <a:r>
              <a:rPr lang="pt-BR" sz="2400" i="1" baseline="30000" dirty="0" smtClean="0"/>
              <a:t>27</a:t>
            </a:r>
            <a:r>
              <a:rPr lang="pt-BR" sz="2400" i="1" dirty="0" smtClean="0"/>
              <a:t>E qual de vós poderá, com todos os seus cuidados, acrescentar um côvado à sua estatura?</a:t>
            </a:r>
            <a:r>
              <a:rPr lang="pt-B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Mateus 6:25-34</a:t>
            </a:r>
          </a:p>
          <a:p>
            <a:pPr algn="ctr"/>
            <a:r>
              <a:rPr lang="pt-BR" sz="2400" dirty="0" smtClean="0"/>
              <a:t>“... </a:t>
            </a:r>
            <a:r>
              <a:rPr lang="pt-BR" sz="2400" i="1" baseline="30000" dirty="0" smtClean="0"/>
              <a:t>28</a:t>
            </a:r>
            <a:r>
              <a:rPr lang="pt-BR" sz="2400" i="1" dirty="0" smtClean="0"/>
              <a:t>E, quanto ao vestuário, por que andais solícitos? Olhai para os lírios do campo, como eles crescem; não trabalham nem fiam; </a:t>
            </a:r>
            <a:r>
              <a:rPr lang="pt-BR" sz="2400" i="1" baseline="30000" dirty="0" smtClean="0"/>
              <a:t>29</a:t>
            </a:r>
            <a:r>
              <a:rPr lang="pt-BR" sz="2400" i="1" dirty="0" smtClean="0"/>
              <a:t>E eu vos digo que nem mesmo Salomão, em toda a sua glória, se vestiu como qualquer deles. </a:t>
            </a:r>
            <a:r>
              <a:rPr lang="pt-BR" sz="2400" i="1" baseline="30000" dirty="0" smtClean="0"/>
              <a:t>30</a:t>
            </a:r>
            <a:r>
              <a:rPr lang="pt-BR" sz="2400" i="1" dirty="0" smtClean="0"/>
              <a:t>Pois, se Deus assim veste a erva do campo, que hoje existe, e amanhã é lançada no forno, não vos vestirá muito mais a vós, homens de pouca fé? </a:t>
            </a:r>
            <a:r>
              <a:rPr lang="pt-BR" sz="2400" i="1" baseline="30000" dirty="0" smtClean="0"/>
              <a:t>31</a:t>
            </a:r>
            <a:r>
              <a:rPr lang="pt-BR" sz="2400" i="1" u="sng" dirty="0" smtClean="0"/>
              <a:t>Não andeis, pois, inquietos</a:t>
            </a:r>
            <a:r>
              <a:rPr lang="pt-BR" sz="2400" i="1" dirty="0" smtClean="0"/>
              <a:t>, dizendo: Que comeremos, ou que beberemos, ou com que nos vestiremos?.</a:t>
            </a:r>
            <a:r>
              <a:rPr lang="pt-BR"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Mateus 6:25-34</a:t>
            </a:r>
          </a:p>
          <a:p>
            <a:pPr algn="ctr"/>
            <a:r>
              <a:rPr lang="pt-BR" sz="2400" dirty="0" smtClean="0"/>
              <a:t>“... </a:t>
            </a:r>
            <a:r>
              <a:rPr lang="pt-BR" sz="2400" i="1" baseline="30000" dirty="0" smtClean="0"/>
              <a:t>32</a:t>
            </a:r>
            <a:r>
              <a:rPr lang="pt-BR" sz="2400" i="1" dirty="0" smtClean="0"/>
              <a:t>Porque todas estas coisas os gentios procuram. Decerto vosso Pai celestial bem sabe que necessitais de todas estas coisas; </a:t>
            </a:r>
            <a:r>
              <a:rPr lang="pt-BR" sz="2400" i="1" baseline="30000" dirty="0" smtClean="0"/>
              <a:t>33</a:t>
            </a:r>
            <a:r>
              <a:rPr lang="pt-BR" sz="2400" i="1" dirty="0" smtClean="0"/>
              <a:t>Mas, buscai primeiro o reino de Deus, e a sua justiça, e todas estas coisas vos serão acrescentadas. </a:t>
            </a:r>
            <a:r>
              <a:rPr lang="pt-BR" sz="2400" i="1" baseline="30000" dirty="0" smtClean="0"/>
              <a:t>34</a:t>
            </a:r>
            <a:r>
              <a:rPr lang="pt-BR" sz="2400" i="1" u="sng" dirty="0" smtClean="0"/>
              <a:t>Não vos inquieteis</a:t>
            </a:r>
            <a:r>
              <a:rPr lang="pt-BR" sz="2400" i="1" dirty="0" smtClean="0"/>
              <a:t>, pois, pelo dia de amanhã, porque o dia de amanhã cuidará de si mesmo. Basta a cada dia o seu mal</a:t>
            </a:r>
            <a:r>
              <a:rPr lang="pt-BR" sz="2400" dirty="0" smtClean="0"/>
              <a:t>.”</a:t>
            </a:r>
          </a:p>
          <a:p>
            <a:pPr marL="461963" indent="-461963">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Lucas 12:4</a:t>
            </a:r>
          </a:p>
          <a:p>
            <a:pPr algn="ctr"/>
            <a:r>
              <a:rPr lang="pt-BR" sz="2400" dirty="0" smtClean="0"/>
              <a:t>“</a:t>
            </a:r>
            <a:r>
              <a:rPr lang="pt-BR" sz="2400" i="1" dirty="0" smtClean="0"/>
              <a:t>E digo-vos, amigos meus: </a:t>
            </a:r>
            <a:r>
              <a:rPr lang="pt-BR" sz="2400" i="1" u="sng" dirty="0" smtClean="0"/>
              <a:t>Não temais os que matam o corpo</a:t>
            </a:r>
            <a:r>
              <a:rPr lang="pt-BR" sz="2400" i="1" dirty="0" smtClean="0"/>
              <a:t> e, depois, não têm mais que fazer</a:t>
            </a:r>
            <a:r>
              <a:rPr lang="pt-BR" sz="2400" dirty="0" smtClean="0"/>
              <a:t>.” </a:t>
            </a:r>
          </a:p>
          <a:p>
            <a:pPr marL="461963" indent="-461963">
              <a:tabLst>
                <a:tab pos="461963" algn="l"/>
              </a:tabLst>
            </a:pPr>
            <a:endParaRPr lang="pt-BR" sz="2400" dirty="0" smtClean="0"/>
          </a:p>
          <a:p>
            <a:pPr algn="ctr"/>
            <a:r>
              <a:rPr lang="pt-BR" sz="2400" dirty="0" smtClean="0"/>
              <a:t>1 João 4:18</a:t>
            </a:r>
          </a:p>
          <a:p>
            <a:pPr algn="ctr"/>
            <a:r>
              <a:rPr lang="pt-BR" sz="2400" dirty="0" smtClean="0"/>
              <a:t>“</a:t>
            </a:r>
            <a:r>
              <a:rPr lang="pt-BR" sz="2400" i="1" u="sng" dirty="0" smtClean="0"/>
              <a:t>No amor não há temor</a:t>
            </a:r>
            <a:r>
              <a:rPr lang="pt-BR" sz="2400" i="1" dirty="0" smtClean="0"/>
              <a:t>, antes o perfeito amor lança fora o temor; porque o temor tem consigo a pena, e o que teme não é perfeito em amor</a:t>
            </a:r>
            <a:r>
              <a:rPr lang="pt-BR" sz="2400" dirty="0" smtClean="0"/>
              <a:t>.”</a:t>
            </a:r>
          </a:p>
          <a:p>
            <a:pPr algn="ct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dissolv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r>
              <a:rPr lang="pt-BR" sz="2400" dirty="0" smtClean="0"/>
              <a:t>1 Pedro 3:13-15 </a:t>
            </a:r>
          </a:p>
          <a:p>
            <a:pPr algn="ctr"/>
            <a:r>
              <a:rPr lang="pt-BR" sz="2400" dirty="0" smtClean="0"/>
              <a:t>“</a:t>
            </a:r>
            <a:r>
              <a:rPr lang="pt-BR" sz="2400" i="1" baseline="30000" dirty="0" smtClean="0"/>
              <a:t>13</a:t>
            </a:r>
            <a:r>
              <a:rPr lang="pt-BR" sz="2400" i="1" dirty="0" smtClean="0"/>
              <a:t>E qual é aquele que vos fará mal, se fordes seguidores do bem? </a:t>
            </a:r>
            <a:r>
              <a:rPr lang="pt-BR" sz="2400" i="1" baseline="30000" dirty="0" smtClean="0"/>
              <a:t>14</a:t>
            </a:r>
            <a:r>
              <a:rPr lang="pt-BR" sz="2400" i="1" dirty="0" smtClean="0"/>
              <a:t>Mas também</a:t>
            </a:r>
            <a:r>
              <a:rPr lang="pt-BR" sz="2400" i="1" u="sng" dirty="0" smtClean="0"/>
              <a:t>, se padecerdes por amor da justiça, sois bem-aventurados. E não temais com medo deles, nem vos turbeis</a:t>
            </a:r>
            <a:r>
              <a:rPr lang="pt-BR" sz="2400" i="1" dirty="0" smtClean="0"/>
              <a:t>; </a:t>
            </a:r>
            <a:r>
              <a:rPr lang="pt-BR" sz="2400" i="1" baseline="30000" dirty="0" smtClean="0"/>
              <a:t>15</a:t>
            </a:r>
            <a:r>
              <a:rPr lang="pt-BR" sz="2400" i="1" dirty="0" smtClean="0"/>
              <a:t>Antes, santificai ao Senhor Deus em vossos corações; e estai sempre preparados para responder com mansidão e temor a qualquer que vos pedir a razão da esperança que há em vós,</a:t>
            </a:r>
            <a:r>
              <a:rPr lang="pt-B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A razão principal porque a preocupação é pecado é que a Bíblia o condena. Temos claras versículos que mostram que é uma violação das Escrituras.</a:t>
            </a:r>
            <a:r>
              <a:rPr lang="pt-BR" sz="2400" dirty="0" smtClean="0"/>
              <a:t> Deus proíbe a preocupação.</a:t>
            </a:r>
          </a:p>
          <a:p>
            <a:pPr marL="461963" indent="-461963">
              <a:buAutoNum type="arabicParenR"/>
              <a:tabLst>
                <a:tab pos="461963" algn="l"/>
              </a:tabLst>
            </a:pPr>
            <a:endParaRPr lang="pt-BR" sz="2400" dirty="0" smtClean="0"/>
          </a:p>
          <a:p>
            <a:pPr algn="ctr">
              <a:buNone/>
            </a:pPr>
            <a:r>
              <a:rPr lang="pt-BR" sz="2400" dirty="0" smtClean="0"/>
              <a:t>1 Pedro 5:5-7  </a:t>
            </a:r>
          </a:p>
          <a:p>
            <a:pPr algn="ctr">
              <a:buNone/>
            </a:pPr>
            <a:r>
              <a:rPr lang="pt-BR" sz="2400" dirty="0" smtClean="0"/>
              <a:t>“</a:t>
            </a:r>
            <a:r>
              <a:rPr lang="pt-BR" sz="2400" i="1" baseline="30000" dirty="0" smtClean="0"/>
              <a:t>6</a:t>
            </a:r>
            <a:r>
              <a:rPr lang="pt-BR" sz="2400" i="1" dirty="0" smtClean="0"/>
              <a:t>Humilhai-vos, pois, debaixo da potente mão de Deus, para que a seu tempo vos exalte; </a:t>
            </a:r>
            <a:r>
              <a:rPr lang="pt-BR" sz="2400" i="1" baseline="30000" dirty="0" smtClean="0"/>
              <a:t>7</a:t>
            </a:r>
            <a:r>
              <a:rPr lang="pt-BR" sz="2400" i="1" u="sng" dirty="0" smtClean="0"/>
              <a:t>Lançando sobre ele toda a vossa ansiedade</a:t>
            </a:r>
            <a:r>
              <a:rPr lang="pt-BR" sz="2400" i="1" dirty="0" smtClean="0"/>
              <a:t>, porque ele tem cuidado de vós</a:t>
            </a:r>
            <a:r>
              <a:rPr lang="pt-BR" sz="2400" dirty="0" smtClean="0"/>
              <a:t>.”</a:t>
            </a:r>
          </a:p>
          <a:p>
            <a:pPr algn="ctr">
              <a:buNone/>
            </a:pPr>
            <a:endParaRPr lang="en-US" sz="2400" dirty="0" smtClean="0"/>
          </a:p>
          <a:p>
            <a:pPr algn="ctr"/>
            <a:r>
              <a:rPr lang="en-US" sz="2400" dirty="0" err="1" smtClean="0"/>
              <a:t>Isaias</a:t>
            </a:r>
            <a:r>
              <a:rPr lang="en-US" sz="2400" dirty="0" smtClean="0"/>
              <a:t> 41:10 </a:t>
            </a:r>
          </a:p>
          <a:p>
            <a:pPr algn="ctr"/>
            <a:r>
              <a:rPr lang="pt-BR" sz="2400" dirty="0" smtClean="0"/>
              <a:t>“</a:t>
            </a:r>
            <a:r>
              <a:rPr lang="pt-BR" sz="2400" i="1" dirty="0" smtClean="0"/>
              <a:t>Não temas, porque eu sou contigo; não te assombres, porque eu sou teu Deus; eu te fortaleço, e te ajudo, e te sustento com a destra da minha justiça.”</a:t>
            </a:r>
          </a:p>
          <a:p>
            <a:pPr algn="ct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dissolv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pPr algn="ctr"/>
            <a:r>
              <a:rPr lang="pt-PT" sz="2400" dirty="0" smtClean="0"/>
              <a:t>Quando tentamos servir Deus e os nossos medos, é como tentando servir dois mestres ao mesmo tempo. Isso não pode ser feito. Geralmente o medo vence e é como seguindo nossa vontade em vez da vontade de Deus. </a:t>
            </a:r>
            <a:r>
              <a:rPr lang="pt-BR" sz="2400" dirty="0" smtClean="0"/>
              <a:t>Não pode ter fé em Deus e ter medo no mesmo tempo. Não pode fazer a vontade de Deus e a vontade do medo no mesmo tempo.</a:t>
            </a:r>
          </a:p>
          <a:p>
            <a:pPr marL="461963" indent="-461963">
              <a:tabLst>
                <a:tab pos="461963" algn="l"/>
              </a:tabLst>
            </a:pPr>
            <a:endParaRPr lang="pt-BR" sz="2400" dirty="0" smtClean="0"/>
          </a:p>
          <a:p>
            <a:pPr algn="ctr"/>
            <a:r>
              <a:rPr lang="pt-BR" sz="2400" dirty="0" smtClean="0"/>
              <a:t>Mateus 6:24 </a:t>
            </a:r>
          </a:p>
          <a:p>
            <a:pPr algn="ctr"/>
            <a:r>
              <a:rPr lang="pt-BR" sz="2400" dirty="0" smtClean="0"/>
              <a:t>“</a:t>
            </a:r>
            <a:r>
              <a:rPr lang="pt-BR" sz="2400" i="1" dirty="0" smtClean="0"/>
              <a:t>Ninguém pode servir a dois senhores; porque ou há de odiar um e amar o outro, ou se dedicará a um e desprezará o outro. Não podeis servir a Deus e a Mamom</a:t>
            </a:r>
            <a:r>
              <a:rPr lang="pt-BR" sz="2400" dirty="0" smtClean="0"/>
              <a:t>.”</a:t>
            </a:r>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0034" y="404664"/>
            <a:ext cx="8229600" cy="1571628"/>
          </a:xfrm>
          <a:prstGeom prst="rect">
            <a:avLst/>
          </a:prstGeom>
          <a:sp3d>
            <a:bevelT prst="angle"/>
          </a:sp3d>
        </p:spPr>
        <p:txBody>
          <a:bodyPr>
            <a:scene3d>
              <a:camera prst="orthographicFront"/>
              <a:lightRig rig="threePt" dir="t"/>
            </a:scene3d>
            <a:sp3d extrusionH="57150">
              <a:bevelT w="38100" h="38100" prst="angle"/>
            </a:sp3d>
          </a:bodyPr>
          <a:lstStyle/>
          <a:p>
            <a:pPr algn="ctr">
              <a:spcBef>
                <a:spcPct val="0"/>
              </a:spcBef>
              <a:defRPr/>
            </a:pPr>
            <a:r>
              <a:rPr lang="pt-BR" sz="8000" b="1" dirty="0" smtClean="0">
                <a:solidFill>
                  <a:srgbClr val="0070C0"/>
                </a:solidFill>
                <a:latin typeface="Tahoma"/>
              </a:rPr>
              <a:t>DEFINIÇÃO</a:t>
            </a:r>
          </a:p>
          <a:p>
            <a:pPr algn="ctr">
              <a:spcBef>
                <a:spcPct val="0"/>
              </a:spcBef>
              <a:defRPr/>
            </a:pPr>
            <a:endParaRPr lang="pt-BR" sz="8000" b="1" dirty="0">
              <a:solidFill>
                <a:srgbClr val="0070C0"/>
              </a:solidFill>
              <a:latin typeface="Tahoma"/>
            </a:endParaRPr>
          </a:p>
        </p:txBody>
      </p:sp>
      <p:sp>
        <p:nvSpPr>
          <p:cNvPr id="3" name="Content Placeholder 2"/>
          <p:cNvSpPr txBox="1">
            <a:spLocks/>
          </p:cNvSpPr>
          <p:nvPr/>
        </p:nvSpPr>
        <p:spPr>
          <a:xfrm>
            <a:off x="251520" y="1813912"/>
            <a:ext cx="8640960" cy="4781128"/>
          </a:xfrm>
          <a:prstGeom prst="rect">
            <a:avLst/>
          </a:prstGeom>
        </p:spPr>
        <p:txBody>
          <a:bodyPr>
            <a:noAutofit/>
          </a:bodyPr>
          <a:lstStyle/>
          <a:p>
            <a:pPr marL="342900" lvl="0" indent="-342900" algn="ctr">
              <a:spcBef>
                <a:spcPct val="20000"/>
              </a:spcBef>
              <a:defRPr/>
            </a:pPr>
            <a:r>
              <a:rPr lang="pt-BR" sz="2700" b="1" dirty="0" smtClean="0">
                <a:latin typeface="Arial" pitchFamily="34" charset="0"/>
                <a:cs typeface="Arial" pitchFamily="34" charset="0"/>
              </a:rPr>
              <a:t>As Palavras Chaves</a:t>
            </a:r>
          </a:p>
          <a:p>
            <a:pPr algn="ctr"/>
            <a:r>
              <a:rPr lang="pt-PT" sz="2700" b="1" dirty="0" smtClean="0"/>
              <a:t>As </a:t>
            </a:r>
            <a:r>
              <a:rPr lang="pt-PT" sz="2700" b="1" dirty="0"/>
              <a:t>palavras principais são: Preocupação, </a:t>
            </a:r>
            <a:r>
              <a:rPr lang="pt-BR" sz="2700" b="1" dirty="0"/>
              <a:t>Ansiedade, Medo e Terror.</a:t>
            </a:r>
          </a:p>
          <a:p>
            <a:r>
              <a:rPr lang="pt-BR" sz="1000" b="1" dirty="0"/>
              <a:t> </a:t>
            </a:r>
          </a:p>
          <a:p>
            <a:r>
              <a:rPr lang="pt-BR" sz="2400" b="1" dirty="0" smtClean="0">
                <a:solidFill>
                  <a:srgbClr val="FFFF00"/>
                </a:solidFill>
                <a:effectLst>
                  <a:outerShdw blurRad="38100" dist="38100" dir="2700000" algn="tl">
                    <a:srgbClr val="000000">
                      <a:alpha val="43137"/>
                    </a:srgbClr>
                  </a:outerShdw>
                </a:effectLst>
              </a:rPr>
              <a:t>Ansiedade</a:t>
            </a:r>
            <a:r>
              <a:rPr lang="pt-BR" sz="2400" b="1" dirty="0"/>
              <a:t>: A palavra </a:t>
            </a:r>
            <a:r>
              <a:rPr lang="pt-BR" sz="2400" b="1" i="1" dirty="0"/>
              <a:t>ansiedade</a:t>
            </a:r>
            <a:r>
              <a:rPr lang="pt-BR" sz="2400" b="1" dirty="0"/>
              <a:t> significa estar excessivamente preocupado com uma situação. Ela tem principalmente a ver com o que pode acontecer no futuro, próximo ou distante.</a:t>
            </a:r>
            <a:r>
              <a:rPr lang="pt-BR" sz="2400" b="1" u="sng" dirty="0">
                <a:hlinkClick r:id="rId3" action="ppaction://hlinkfile"/>
              </a:rPr>
              <a:t> </a:t>
            </a:r>
            <a:endParaRPr lang="pt-BR" sz="2400" b="1" dirty="0"/>
          </a:p>
          <a:p>
            <a:r>
              <a:rPr lang="pt-BR" sz="1000" b="1" dirty="0"/>
              <a:t> </a:t>
            </a:r>
          </a:p>
          <a:p>
            <a:r>
              <a:rPr lang="pt-BR" sz="2400" b="1" dirty="0"/>
              <a:t>A </a:t>
            </a:r>
            <a:r>
              <a:rPr lang="pt-BR" sz="2400" b="1" i="1" dirty="0"/>
              <a:t>ansiedade</a:t>
            </a:r>
            <a:r>
              <a:rPr lang="pt-BR" sz="2400" b="1" dirty="0"/>
              <a:t> também pode ser definida como uma emoção na antecipação de alguma incerteza futura ou certeza possível que causa algum tipo de perda; ou uma dor ou perigo específico.</a:t>
            </a:r>
          </a:p>
          <a:p>
            <a:r>
              <a:rPr lang="pt-BR" sz="1000" b="1" dirty="0"/>
              <a:t> </a:t>
            </a:r>
          </a:p>
          <a:p>
            <a:r>
              <a:rPr lang="pt-BR" sz="2400" b="1" dirty="0"/>
              <a:t>A </a:t>
            </a:r>
            <a:r>
              <a:rPr lang="pt-BR" sz="2400" b="1" i="1" dirty="0"/>
              <a:t>ansiedade</a:t>
            </a:r>
            <a:r>
              <a:rPr lang="pt-BR" sz="2400" b="1" dirty="0"/>
              <a:t> é um sentimento generalizado de medo em resposta a um perigo que é detectado, mas não especificado</a:t>
            </a:r>
            <a:r>
              <a:rPr lang="pt-BR" sz="2400" b="1" dirty="0" smtClean="0"/>
              <a:t>.</a:t>
            </a:r>
            <a:endParaRPr lang="pt-PT" sz="2400" b="1" dirty="0" smtClean="0">
              <a:latin typeface="Arial" pitchFamily="34" charset="0"/>
              <a:cs typeface="Arial" pitchFamily="34" charset="0"/>
            </a:endParaRPr>
          </a:p>
        </p:txBody>
      </p:sp>
    </p:spTree>
    <p:extLst>
      <p:ext uri="{BB962C8B-B14F-4D97-AF65-F5344CB8AC3E}">
        <p14:creationId xmlns:p14="http://schemas.microsoft.com/office/powerpoint/2010/main" val="4232225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1. </a:t>
            </a:r>
            <a:r>
              <a:rPr lang="pt-BR" sz="2400" b="1" dirty="0">
                <a:latin typeface="Arial" pitchFamily="34" charset="0"/>
                <a:cs typeface="Arial" pitchFamily="34" charset="0"/>
              </a:rPr>
              <a:t>Violação </a:t>
            </a:r>
            <a:r>
              <a:rPr lang="pt-BR" sz="2400" b="1" dirty="0" smtClean="0">
                <a:latin typeface="Arial" pitchFamily="34" charset="0"/>
                <a:cs typeface="Arial" pitchFamily="34" charset="0"/>
              </a:rPr>
              <a:t>dos mandamentos de Deus.</a:t>
            </a: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2592288"/>
          </a:xfrm>
          <a:prstGeom prst="rect">
            <a:avLst/>
          </a:prstGeom>
        </p:spPr>
        <p:txBody>
          <a:bodyPr vert="horz" lIns="91440" tIns="45720" rIns="91440" bIns="45720" rtlCol="0">
            <a:noAutofit/>
          </a:bodyPr>
          <a:lstStyle/>
          <a:p>
            <a:pPr algn="ctr"/>
            <a:r>
              <a:rPr lang="pt-BR" sz="2400" dirty="0" smtClean="0"/>
              <a:t>Lembre-se que não é a intensidade de uma emoção que determina se ela é ou não é correta. A questão chave é avaliar se você esta vivendo para si mesmo ou para o Senhor. Está obedecendo a voz do medo ou do Senhor?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2.  Nos Controla.</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fontScale="92500"/>
          </a:bodyPr>
          <a:lstStyle/>
          <a:p>
            <a:pPr algn="ctr"/>
            <a:r>
              <a:rPr lang="pt-PT" sz="2400" dirty="0" smtClean="0"/>
              <a:t>Muitas vezes é o medo que nos controla, não o Espírito Santo. Não pode negar que o medo pode nos controlar. </a:t>
            </a:r>
            <a:r>
              <a:rPr lang="pt-BR" sz="2400" dirty="0" smtClean="0"/>
              <a:t> </a:t>
            </a:r>
          </a:p>
          <a:p>
            <a:pPr algn="ctr"/>
            <a:endParaRPr lang="pt-BR" sz="2400" dirty="0" smtClean="0"/>
          </a:p>
          <a:p>
            <a:pPr marL="461963" indent="-461963">
              <a:buFont typeface="+mj-lt"/>
              <a:buAutoNum type="arabicPeriod"/>
              <a:tabLst>
                <a:tab pos="461963" algn="l"/>
              </a:tabLst>
            </a:pPr>
            <a:r>
              <a:rPr lang="pt-BR" sz="2400" dirty="0" smtClean="0"/>
              <a:t>O medo pode nos impedir de agir.</a:t>
            </a:r>
          </a:p>
          <a:p>
            <a:pPr marL="457200" indent="-457200">
              <a:buFont typeface="+mj-lt"/>
              <a:buAutoNum type="arabicPeriod"/>
            </a:pPr>
            <a:r>
              <a:rPr lang="pt-BR" sz="2400" dirty="0" smtClean="0"/>
              <a:t>O medo é a causa de fazermos coisas que não devemos.</a:t>
            </a:r>
          </a:p>
          <a:p>
            <a:pPr marL="457200" indent="-457200">
              <a:buFont typeface="+mj-lt"/>
              <a:buAutoNum type="arabicPeriod"/>
            </a:pPr>
            <a:r>
              <a:rPr lang="pt-BR" sz="2400" dirty="0" smtClean="0"/>
              <a:t>O medo transforma pensamentos positivos em pensamentos negativos.</a:t>
            </a:r>
          </a:p>
          <a:p>
            <a:pPr marL="457200" indent="-457200">
              <a:buFont typeface="+mj-lt"/>
              <a:buAutoNum type="arabicPeriod"/>
            </a:pPr>
            <a:r>
              <a:rPr lang="pt-BR" sz="2400" dirty="0" smtClean="0"/>
              <a:t>O medo muda a energia positiva para energia negativa.</a:t>
            </a:r>
          </a:p>
          <a:p>
            <a:pPr marL="457200" indent="-457200">
              <a:buFont typeface="+mj-lt"/>
              <a:buAutoNum type="arabicPeriod"/>
            </a:pPr>
            <a:r>
              <a:rPr lang="pt-BR" sz="2400" dirty="0" smtClean="0"/>
              <a:t>O medo </a:t>
            </a:r>
            <a:r>
              <a:rPr lang="pt-BR" sz="2400" dirty="0"/>
              <a:t>nos </a:t>
            </a:r>
            <a:r>
              <a:rPr lang="pt-BR" sz="2400" dirty="0" smtClean="0"/>
              <a:t>impede de remir o tempo.</a:t>
            </a:r>
          </a:p>
          <a:p>
            <a:pPr marL="457200" indent="-457200">
              <a:buFont typeface="+mj-lt"/>
              <a:buAutoNum type="arabicPeriod"/>
            </a:pPr>
            <a:endParaRPr lang="pt-BR" sz="2400" dirty="0" smtClean="0"/>
          </a:p>
          <a:p>
            <a:pPr algn="ctr"/>
            <a:r>
              <a:rPr lang="pt-BR" sz="2400" dirty="0" smtClean="0"/>
              <a:t>Efésios 5:15-17</a:t>
            </a:r>
          </a:p>
          <a:p>
            <a:pPr algn="ctr"/>
            <a:r>
              <a:rPr lang="pt-BR" sz="2400" dirty="0" smtClean="0"/>
              <a:t>“</a:t>
            </a:r>
            <a:r>
              <a:rPr lang="pt-BR" sz="2400" i="1" dirty="0" smtClean="0"/>
              <a:t>Portanto, vede prudentemente como andais, não como néscios, mas como sábios, Remindo o tempo; porquanto os dias são maus. Por isso não sejais insensatos, mas entendei qual seja a vontade do Senhor</a:t>
            </a:r>
            <a:r>
              <a:rPr lang="pt-BR" sz="2400" dirty="0" smtClean="0"/>
              <a:t>.”</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dissolve">
                                      <p:cBhvr>
                                        <p:cTn id="42" dur="500"/>
                                        <p:tgtEl>
                                          <p:spTgt spid="6">
                                            <p:txEl>
                                              <p:pRg st="8" end="8"/>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dissolve">
                                      <p:cBhvr>
                                        <p:cTn id="4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2.  Nos Controla.</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Não devemos deixar nada nos controlar além do Espírito Santo.</a:t>
            </a:r>
          </a:p>
          <a:p>
            <a:pPr algn="ctr"/>
            <a:endParaRPr lang="pt-BR" sz="2400" dirty="0" smtClean="0"/>
          </a:p>
          <a:p>
            <a:pPr algn="ctr"/>
            <a:r>
              <a:rPr lang="pt-BR" sz="2400" dirty="0" smtClean="0"/>
              <a:t>1 Coríntios 6:12</a:t>
            </a:r>
          </a:p>
          <a:p>
            <a:pPr algn="ctr"/>
            <a:r>
              <a:rPr lang="pt-BR" sz="2400" dirty="0" smtClean="0"/>
              <a:t>“</a:t>
            </a:r>
            <a:r>
              <a:rPr lang="pt-BR" sz="2400" i="1" dirty="0" smtClean="0"/>
              <a:t>Todas as coisas me são lícitas, mas nem todas as coisas convêm. Todas as coisas me são lícitas, mas eu não me deixarei dominar por nenhuma</a:t>
            </a:r>
            <a:r>
              <a:rPr lang="pt-BR" sz="2400" dirty="0" smtClean="0"/>
              <a:t>.”</a:t>
            </a:r>
          </a:p>
          <a:p>
            <a:pPr algn="ctr"/>
            <a:endParaRPr lang="pt-PT" sz="2400" dirty="0" smtClean="0"/>
          </a:p>
          <a:p>
            <a:pPr algn="ctr"/>
            <a:r>
              <a:rPr lang="pt-BR" sz="2400" dirty="0" smtClean="0"/>
              <a:t>1 Coríntios 9:27</a:t>
            </a:r>
          </a:p>
          <a:p>
            <a:pPr algn="ctr"/>
            <a:r>
              <a:rPr lang="pt-BR" sz="2400" dirty="0" smtClean="0"/>
              <a:t>“</a:t>
            </a:r>
            <a:r>
              <a:rPr lang="pt-BR" sz="2400" i="1" dirty="0" smtClean="0"/>
              <a:t>Antes subjugo o meu corpo, e o reduzo à servidão, para que, pregando aos outros, eu mesmo não venha de alguma maneira a ficar reprovado</a:t>
            </a:r>
            <a:r>
              <a:rPr lang="pt-BR" sz="2400" dirty="0" smtClean="0"/>
              <a:t>.”</a:t>
            </a:r>
          </a:p>
          <a:p>
            <a:pPr algn="ctr"/>
            <a:endParaRPr lang="pt-BR" sz="2400" dirty="0" smtClean="0"/>
          </a:p>
          <a:p>
            <a:pPr algn="ctr"/>
            <a:endParaRPr lang="pt-BR" sz="2400" dirty="0" smtClean="0"/>
          </a:p>
          <a:p>
            <a:pPr marL="461963" indent="-461963">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dissolve">
                                      <p:cBhvr>
                                        <p:cTn id="20" dur="500"/>
                                        <p:tgtEl>
                                          <p:spTgt spid="6">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2.  Nos Controla.</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pPr algn="ctr"/>
            <a:r>
              <a:rPr lang="pt-PT" sz="2400" dirty="0" smtClean="0"/>
              <a:t>A menos que possamos superar o tipo errado e insalubre de medo, o diabo terá um meio de nos controlar.</a:t>
            </a:r>
          </a:p>
          <a:p>
            <a:pPr algn="ctr"/>
            <a:r>
              <a:rPr lang="pt-PT" sz="2400" dirty="0" smtClean="0"/>
              <a:t> </a:t>
            </a:r>
            <a:br>
              <a:rPr lang="pt-PT" sz="2400" dirty="0" smtClean="0"/>
            </a:br>
            <a:r>
              <a:rPr lang="pt-PT" sz="2400" dirty="0" smtClean="0"/>
              <a:t>Se vamos ser vitoriosos sobre ele e também superar o mundo, então teremos que entender como superar o medo.</a:t>
            </a:r>
            <a:endParaRPr lang="pt-BR" sz="2400" dirty="0" smtClean="0"/>
          </a:p>
          <a:p>
            <a:pPr algn="ctr"/>
            <a:endParaRPr lang="pt-BR" sz="2400" dirty="0" smtClean="0"/>
          </a:p>
          <a:p>
            <a:pPr marL="461963" indent="-461963">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150092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3.  É idolatria.</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lnSpcReduction="10000"/>
          </a:bodyPr>
          <a:lstStyle/>
          <a:p>
            <a:r>
              <a:rPr lang="pt-BR" sz="2400" dirty="0" smtClean="0"/>
              <a:t>Preocupação mostra que temos idolatria no coração. As coisas que nos preocupa, revelam nossos ídolos: encontrar um conjuge, conseguir emprego, saúde, segurança, dinheiro, direitos, sucesso, filhos, opiniões dos outros, desejos, etc. </a:t>
            </a:r>
          </a:p>
          <a:p>
            <a:endParaRPr lang="pt-BR" sz="2400" dirty="0" smtClean="0"/>
          </a:p>
          <a:p>
            <a:r>
              <a:rPr lang="pt-BR" sz="2400" dirty="0" smtClean="0"/>
              <a:t>Idolatria significa adorar alguem ou alguma coisa antes do Deus vivo e verdadeiro.</a:t>
            </a:r>
          </a:p>
          <a:p>
            <a:pPr marL="339725" indent="-339725">
              <a:buFont typeface="Arial" pitchFamily="34" charset="0"/>
              <a:buChar char="•"/>
            </a:pPr>
            <a:r>
              <a:rPr lang="pt-BR" sz="2400" dirty="0" smtClean="0"/>
              <a:t>Dando a si mesmo para alguma pessoa, alvo, ideal, projeto, medo, objeto em vez de Cristo.</a:t>
            </a:r>
          </a:p>
          <a:p>
            <a:pPr marL="339725" indent="-339725">
              <a:buFont typeface="Arial" pitchFamily="34" charset="0"/>
              <a:buChar char="•"/>
            </a:pPr>
            <a:r>
              <a:rPr lang="pt-BR" sz="2400" dirty="0" smtClean="0"/>
              <a:t>Colocando seus desejos acima dos desejos de Deus e os Seus mandamentos para sua vida.</a:t>
            </a:r>
          </a:p>
          <a:p>
            <a:pPr marL="339725" indent="-339725">
              <a:buFont typeface="Arial" pitchFamily="34" charset="0"/>
              <a:buChar char="•"/>
            </a:pPr>
            <a:r>
              <a:rPr lang="pt-BR" sz="2400" dirty="0" smtClean="0"/>
              <a:t>Permitindo que seu interesse no futuro ou nas coisas sejam mais importantes do que pensar e agir de acordo com a vontade de Deus.</a:t>
            </a:r>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3.  É idolatria.</a:t>
            </a: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rmAutofit/>
          </a:bodyPr>
          <a:lstStyle/>
          <a:p>
            <a:r>
              <a:rPr lang="pt-BR" sz="2400" dirty="0" smtClean="0"/>
              <a:t>SOLUÇÃO:  O preocupado necessita se arrepender do seu falso mestre, falso deus e falso refúgio, e renovar sua confiança  em Jesus Cristo.</a:t>
            </a:r>
            <a:endParaRPr lang="en-US" sz="2400" dirty="0" smtClean="0"/>
          </a:p>
          <a:p>
            <a:pPr marL="461963" indent="-461963">
              <a:buAutoNum type="arabicParenR"/>
              <a:tabLst>
                <a:tab pos="461963" algn="l"/>
              </a:tabLst>
            </a:pPr>
            <a:endParaRPr lang="pt-BR" sz="2400" dirty="0" smtClean="0"/>
          </a:p>
          <a:p>
            <a:pPr marL="461963" indent="-461963">
              <a:buAutoNum type="arabicParenR"/>
              <a:tabLst>
                <a:tab pos="461963" algn="l"/>
              </a:tabLst>
            </a:pP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4.  Rouba-nos a vida abundante.</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A vida abundante não envolve riquezas materiais, mas riquezas e bençaõs espirituais. O medo nos rouba a vida abundante que Deus quer nos dar. </a:t>
            </a:r>
          </a:p>
          <a:p>
            <a:endParaRPr lang="pt-PT" sz="2400" dirty="0" smtClean="0"/>
          </a:p>
          <a:p>
            <a:pPr marL="339725" indent="-339725">
              <a:buFont typeface="Arial" pitchFamily="34" charset="0"/>
              <a:buChar char="•"/>
            </a:pPr>
            <a:r>
              <a:rPr lang="pt-PT" sz="2400" dirty="0" smtClean="0"/>
              <a:t>Rouba-nos a alegria e a felicidade.</a:t>
            </a:r>
          </a:p>
          <a:p>
            <a:pPr algn="ctr"/>
            <a:r>
              <a:rPr lang="pt-BR" sz="2400" dirty="0" smtClean="0"/>
              <a:t>Filipenses 4:4</a:t>
            </a:r>
          </a:p>
          <a:p>
            <a:pPr algn="ctr"/>
            <a:r>
              <a:rPr lang="pt-BR" sz="2400" dirty="0" smtClean="0"/>
              <a:t>“</a:t>
            </a:r>
            <a:r>
              <a:rPr lang="pt-BR" sz="2400" i="1" dirty="0" smtClean="0"/>
              <a:t>Regozijai-vos sempre no Senhor; outra vez digo, regozijai-vos</a:t>
            </a:r>
            <a:r>
              <a:rPr lang="pt-BR" sz="2400" dirty="0" smtClean="0"/>
              <a:t>.”</a:t>
            </a:r>
          </a:p>
          <a:p>
            <a:pPr algn="ctr"/>
            <a:endParaRPr lang="pt-BR" sz="2400" dirty="0" smtClean="0"/>
          </a:p>
          <a:p>
            <a:pPr marL="339725" indent="-339725">
              <a:buFont typeface="Arial" pitchFamily="34" charset="0"/>
              <a:buChar char="•"/>
            </a:pPr>
            <a:r>
              <a:rPr lang="pt-PT" sz="2400" dirty="0" smtClean="0"/>
              <a:t>Proíbe que as nossas orações sejam respondidas.</a:t>
            </a:r>
          </a:p>
          <a:p>
            <a:pPr algn="ctr"/>
            <a:r>
              <a:rPr lang="pt-BR" sz="2400" dirty="0" smtClean="0"/>
              <a:t>Tiago 1:6  </a:t>
            </a:r>
          </a:p>
          <a:p>
            <a:pPr algn="ctr"/>
            <a:r>
              <a:rPr lang="pt-BR" sz="2400" dirty="0" smtClean="0"/>
              <a:t>“</a:t>
            </a:r>
            <a:r>
              <a:rPr lang="pt-BR" sz="2400" i="1" dirty="0" smtClean="0"/>
              <a:t>Peça-a, porém, com fé, em nada duvidando; porque o que duvida é semelhante à onda do mar, que é levada pelo vento, e lançada de uma para outra parte</a:t>
            </a:r>
            <a:r>
              <a:rPr lang="pt-B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dissolv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dissolve">
                                      <p:cBhvr>
                                        <p:cTn id="35" dur="500"/>
                                        <p:tgtEl>
                                          <p:spTgt spid="6">
                                            <p:txEl>
                                              <p:pRg st="7" end="7"/>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dissolv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88640"/>
            <a:ext cx="8784976" cy="1368152"/>
          </a:xfrm>
          <a:prstGeom prst="rect">
            <a:avLst/>
          </a:prstGeom>
          <a:sp3d>
            <a:bevelT prst="angle"/>
          </a:sp3d>
        </p:spPr>
        <p:txBody>
          <a:bodyPr>
            <a:scene3d>
              <a:camera prst="orthographicFront"/>
              <a:lightRig rig="threePt" dir="t"/>
            </a:scene3d>
            <a:sp3d extrusionH="57150">
              <a:bevelT w="38100" h="38100" prst="angle"/>
            </a:sp3d>
          </a:bodyPr>
          <a:lstStyle/>
          <a:p>
            <a:pPr lvl="0" algn="ctr">
              <a:spcBef>
                <a:spcPct val="0"/>
              </a:spcBef>
              <a:defRPr/>
            </a:pPr>
            <a:r>
              <a:rPr lang="pt-BR" sz="7200" b="1" dirty="0" smtClean="0">
                <a:solidFill>
                  <a:srgbClr val="0070C0"/>
                </a:solidFill>
                <a:latin typeface="Tahoma"/>
              </a:rPr>
              <a:t>É PECADO</a:t>
            </a:r>
          </a:p>
          <a:p>
            <a:pPr lvl="0" algn="ctr">
              <a:spcBef>
                <a:spcPct val="0"/>
              </a:spcBef>
              <a:defRPr/>
            </a:pPr>
            <a:endParaRPr lang="pt-BR" sz="7200" b="1" dirty="0" smtClean="0">
              <a:solidFill>
                <a:srgbClr val="0070C0"/>
              </a:solidFill>
              <a:latin typeface="Tahoma"/>
            </a:endParaRPr>
          </a:p>
          <a:p>
            <a:pPr algn="ctr">
              <a:spcBef>
                <a:spcPct val="0"/>
              </a:spcBef>
              <a:defRPr/>
            </a:pPr>
            <a:endParaRPr lang="pt-BR" sz="7200" b="1" dirty="0">
              <a:solidFill>
                <a:srgbClr val="0070C0"/>
              </a:solidFill>
              <a:latin typeface="Tahoma"/>
            </a:endParaRPr>
          </a:p>
        </p:txBody>
      </p:sp>
      <p:sp>
        <p:nvSpPr>
          <p:cNvPr id="3" name="Content Placeholder 2"/>
          <p:cNvSpPr txBox="1">
            <a:spLocks/>
          </p:cNvSpPr>
          <p:nvPr/>
        </p:nvSpPr>
        <p:spPr>
          <a:xfrm>
            <a:off x="251520" y="908720"/>
            <a:ext cx="8640960" cy="5688632"/>
          </a:xfrm>
          <a:prstGeom prst="rect">
            <a:avLst/>
          </a:prstGeom>
        </p:spPr>
        <p:txBody>
          <a:bodyPr>
            <a:normAutofit/>
          </a:bodyPr>
          <a:lstStyle/>
          <a:p>
            <a:pPr marL="342900" indent="-342900" algn="ctr">
              <a:spcBef>
                <a:spcPct val="20000"/>
              </a:spcBef>
              <a:defRPr/>
            </a:pPr>
            <a:endParaRPr lang="pt-BR" sz="9600" b="1" dirty="0" smtClean="0">
              <a:solidFill>
                <a:prstClr val="black"/>
              </a:solidFill>
              <a:latin typeface="Arial" pitchFamily="34" charset="0"/>
              <a:cs typeface="Arial" pitchFamily="34" charset="0"/>
            </a:endParaRPr>
          </a:p>
        </p:txBody>
      </p:sp>
      <p:sp>
        <p:nvSpPr>
          <p:cNvPr id="14" name="Espaço Reservado para Conteúdo 2"/>
          <p:cNvSpPr txBox="1">
            <a:spLocks/>
          </p:cNvSpPr>
          <p:nvPr/>
        </p:nvSpPr>
        <p:spPr>
          <a:xfrm>
            <a:off x="457200" y="1412776"/>
            <a:ext cx="8229600" cy="604664"/>
          </a:xfrm>
          <a:prstGeom prst="rect">
            <a:avLst/>
          </a:prstGeom>
        </p:spPr>
        <p:txBody>
          <a:bodyPr>
            <a:noAutofit/>
          </a:bodyPr>
          <a:lstStyle/>
          <a:p>
            <a:pPr algn="ctr">
              <a:spcBef>
                <a:spcPct val="20000"/>
              </a:spcBef>
            </a:pPr>
            <a:r>
              <a:rPr lang="pt-BR" sz="2400" b="1" dirty="0" smtClean="0">
                <a:latin typeface="Arial" pitchFamily="34" charset="0"/>
                <a:cs typeface="Arial" pitchFamily="34" charset="0"/>
              </a:rPr>
              <a:t>4.  Rouba-nos a vida abundante.</a:t>
            </a:r>
          </a:p>
          <a:p>
            <a:pPr algn="ctr">
              <a:spcBef>
                <a:spcPct val="20000"/>
              </a:spcBef>
            </a:pPr>
            <a:endParaRPr lang="pt-BR" sz="2400" b="1" dirty="0">
              <a:latin typeface="Arial" pitchFamily="34" charset="0"/>
              <a:cs typeface="Arial" pitchFamily="34" charset="0"/>
            </a:endParaRPr>
          </a:p>
          <a:p>
            <a:pPr marL="342900" indent="-342900">
              <a:spcBef>
                <a:spcPct val="20000"/>
              </a:spcBef>
              <a:defRPr/>
            </a:pPr>
            <a:endParaRPr lang="pt-BR" sz="2400" b="1" dirty="0">
              <a:latin typeface="Arial" pitchFamily="34" charset="0"/>
              <a:cs typeface="Arial" pitchFamily="34" charset="0"/>
            </a:endParaRPr>
          </a:p>
          <a:p>
            <a:pPr marL="1143000" marR="0" lvl="2" indent="-228600"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Arial" pitchFamily="34" charset="0"/>
              <a:cs typeface="Arial" pitchFamily="34" charset="0"/>
            </a:endParaRPr>
          </a:p>
        </p:txBody>
      </p:sp>
      <p:sp>
        <p:nvSpPr>
          <p:cNvPr id="6" name="Espaço Reservado para Conteúdo 2"/>
          <p:cNvSpPr txBox="1">
            <a:spLocks/>
          </p:cNvSpPr>
          <p:nvPr/>
        </p:nvSpPr>
        <p:spPr>
          <a:xfrm>
            <a:off x="251520" y="1988840"/>
            <a:ext cx="8640960" cy="4869160"/>
          </a:xfrm>
          <a:prstGeom prst="rect">
            <a:avLst/>
          </a:prstGeom>
        </p:spPr>
        <p:txBody>
          <a:bodyPr vert="horz" lIns="91440" tIns="45720" rIns="91440" bIns="45720" rtlCol="0">
            <a:noAutofit/>
          </a:bodyPr>
          <a:lstStyle/>
          <a:p>
            <a:r>
              <a:rPr lang="pt-PT" sz="2400" dirty="0" smtClean="0"/>
              <a:t>A vida abundante não envolve riquezas materiais, mas riquezas e benções espirituais. O medo nos roba da vida abundante que Deus quer nos dar. </a:t>
            </a:r>
          </a:p>
          <a:p>
            <a:endParaRPr lang="pt-PT" sz="2400" dirty="0" smtClean="0"/>
          </a:p>
          <a:p>
            <a:pPr marL="339725" indent="-339725">
              <a:buFont typeface="Arial" pitchFamily="34" charset="0"/>
              <a:buChar char="•"/>
            </a:pPr>
            <a:r>
              <a:rPr lang="pt-PT" sz="2400" dirty="0" smtClean="0"/>
              <a:t>Impede-nos de ter poder, amor e auto-controle.</a:t>
            </a:r>
          </a:p>
          <a:p>
            <a:pPr marL="339725" indent="-339725" algn="ctr"/>
            <a:r>
              <a:rPr lang="pt-BR" sz="2400" dirty="0" smtClean="0"/>
              <a:t>2 Timóteo 1:7  </a:t>
            </a:r>
          </a:p>
          <a:p>
            <a:pPr algn="ctr"/>
            <a:r>
              <a:rPr lang="pt-BR" sz="2400" dirty="0" smtClean="0"/>
              <a:t>“</a:t>
            </a:r>
            <a:r>
              <a:rPr lang="pt-BR" sz="2400" i="1" dirty="0" smtClean="0"/>
              <a:t>Porque Deus não nos deu o espírito de temor, mas de fortaleza, e de amor, e de moderação</a:t>
            </a:r>
            <a:r>
              <a:rPr lang="pt-BR" sz="2400" dirty="0" smtClean="0"/>
              <a:t>.”</a:t>
            </a:r>
          </a:p>
          <a:p>
            <a:pPr marL="339725" indent="-339725">
              <a:buFont typeface="Arial" pitchFamily="34" charset="0"/>
              <a:buChar char="•"/>
            </a:pPr>
            <a:endParaRPr lang="pt-PT" sz="2400" dirty="0" smtClean="0"/>
          </a:p>
          <a:p>
            <a:r>
              <a:rPr lang="pt-PT" sz="2400" dirty="0" smtClean="0"/>
              <a:t>	</a:t>
            </a:r>
            <a:br>
              <a:rPr lang="pt-PT" sz="2400" dirty="0" smtClean="0"/>
            </a:br>
            <a:r>
              <a:rPr lang="pt-PT" sz="2400" dirty="0" smtClean="0"/>
              <a:t/>
            </a:r>
            <a:br>
              <a:rPr lang="pt-PT" sz="2400" dirty="0" smtClean="0"/>
            </a:br>
            <a:r>
              <a:rPr lang="pt-PT" sz="2400" dirty="0" smtClean="0"/>
              <a:t/>
            </a:r>
            <a:br>
              <a:rPr lang="pt-PT" sz="2400" dirty="0" smtClean="0"/>
            </a:b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lstStyle/>
          <a:p>
            <a:r>
              <a:rPr lang="pt-BR" sz="9600" b="1" smtClean="0"/>
              <a:t>LIÇÃO 5</a:t>
            </a:r>
            <a:endParaRPr lang="en-US" sz="9600" b="1" dirty="0"/>
          </a:p>
        </p:txBody>
      </p:sp>
    </p:spTree>
    <p:extLst>
      <p:ext uri="{BB962C8B-B14F-4D97-AF65-F5344CB8AC3E}">
        <p14:creationId xmlns:p14="http://schemas.microsoft.com/office/powerpoint/2010/main" val="300179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33648</TotalTime>
  <Words>17875</Words>
  <Application>Microsoft Office PowerPoint</Application>
  <PresentationFormat>Apresentação na tela (4:3)</PresentationFormat>
  <Paragraphs>2516</Paragraphs>
  <Slides>275</Slides>
  <Notes>32</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275</vt:i4>
      </vt:variant>
    </vt:vector>
  </HeadingPairs>
  <TitlesOfParts>
    <vt:vector size="284" baseType="lpstr">
      <vt:lpstr>AR BLANCA</vt:lpstr>
      <vt:lpstr>Arial</vt:lpstr>
      <vt:lpstr>Arial Black</vt:lpstr>
      <vt:lpstr>Calibri</vt:lpstr>
      <vt:lpstr>Tahoma</vt:lpstr>
      <vt:lpstr>Times New Roman</vt:lpstr>
      <vt:lpstr>Wingdings</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6</vt:lpstr>
      <vt:lpstr>Apresentação do PowerPoint</vt:lpstr>
      <vt:lpstr>NECESSIDADE PARA VITÓRIA</vt:lpstr>
      <vt:lpstr>NECESSIDADE PARA VITÓRIA</vt:lpstr>
      <vt:lpstr>Apresentação do PowerPoint</vt:lpstr>
      <vt:lpstr>Apresentação do PowerPoint</vt:lpstr>
      <vt:lpstr>Apresentação do PowerPoint</vt:lpstr>
      <vt:lpstr>Pensamentos Certos</vt:lpstr>
      <vt:lpstr>Pensamentos Certos</vt:lpstr>
      <vt:lpstr>Pensamentos Certos</vt:lpstr>
      <vt:lpstr>Pensamentos Certos</vt:lpstr>
      <vt:lpstr>Apresentação do PowerPoint</vt:lpstr>
      <vt:lpstr>Apresentação do PowerPoint</vt:lpstr>
      <vt:lpstr>Verdade 1 - Reconhecer Que É Pecado: O medo é um  pecado que deve ser confessado e que devemos pedir perdão a Deus. </vt:lpstr>
      <vt:lpstr>Verdade 1 - Reconhecer Que É Pecado: O medo é um  pecado que deve ser confessado e que devemos pedir perdão a Deus. </vt:lpstr>
      <vt:lpstr>Verdade 1 - Reconhecer Que É Pecado: O medo é um  pecado que deve ser confessado e que devemos pedir perdão a Deus. </vt:lpstr>
      <vt:lpstr>Verdade 2 - Reconhecer As Bênçãos: Há grandes benefícios em confiar no Senhor.</vt:lpstr>
      <vt:lpstr>Verdade 2 - Reconhecer As Bênçãos: Há grandes benefícios em confiar no Senhor.</vt:lpstr>
      <vt:lpstr>Verdade 2 - Reconhecer As Bênçãos: Há grandes benefícios em confiar no Senhor.</vt:lpstr>
      <vt:lpstr>Verdade 2 - Reconhecer As Bênçãos: Há grandes benefícios em confiar no Senhor.</vt:lpstr>
      <vt:lpstr>Verdade 2 - Reconhecer As Bênçãos: Há grandes benefícios em confiar no Senhor.</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Verdade 3 - Reconhecer Como O Medo Funciona:  Medo é o resultado dos nossos pensamentos. </vt:lpstr>
      <vt:lpstr> Conclusão:</vt:lpstr>
      <vt:lpstr> Conclusão:</vt:lpstr>
      <vt:lpstr>LIÇÃO 7</vt:lpstr>
      <vt:lpstr>Resumo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vt:lpstr>
      <vt:lpstr>LIÇÃO 8</vt:lpstr>
      <vt:lpstr>Resumo</vt:lpstr>
      <vt:lpstr>Apresentação do PowerPoint</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5. Pensamentos Certos.</vt:lpstr>
      <vt:lpstr>Resumo – Pesamentos Certos</vt:lpstr>
      <vt:lpstr>LIÇÃO 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 – Pensamentos Certos</vt:lpstr>
      <vt:lpstr>Resumo – Sentimentos Certos</vt:lpstr>
      <vt:lpstr>LIÇÃO 10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LIÇÃO 11</vt:lpstr>
      <vt:lpstr>Resumo – Ações Certas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 – Ações Certas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Resumo – Ações Certas</vt:lpstr>
      <vt:lpstr>Apresentação do PowerPoint</vt:lpstr>
      <vt:lpstr>Resumo – Ações Certas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 Medo</dc:title>
  <dc:creator>Owner</dc:creator>
  <cp:lastModifiedBy>Dan</cp:lastModifiedBy>
  <cp:revision>196</cp:revision>
  <dcterms:created xsi:type="dcterms:W3CDTF">2016-09-02T20:30:21Z</dcterms:created>
  <dcterms:modified xsi:type="dcterms:W3CDTF">2022-07-01T01:33:05Z</dcterms:modified>
</cp:coreProperties>
</file>